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3"/>
  </p:notesMasterIdLst>
  <p:sldIdLst>
    <p:sldId id="256" r:id="rId2"/>
    <p:sldId id="374" r:id="rId3"/>
    <p:sldId id="393" r:id="rId4"/>
    <p:sldId id="391" r:id="rId5"/>
    <p:sldId id="392" r:id="rId6"/>
    <p:sldId id="404" r:id="rId7"/>
    <p:sldId id="384" r:id="rId8"/>
    <p:sldId id="385" r:id="rId9"/>
    <p:sldId id="375" r:id="rId10"/>
    <p:sldId id="382" r:id="rId11"/>
    <p:sldId id="381" r:id="rId12"/>
    <p:sldId id="300" r:id="rId13"/>
    <p:sldId id="352" r:id="rId14"/>
    <p:sldId id="353" r:id="rId15"/>
    <p:sldId id="354" r:id="rId16"/>
    <p:sldId id="355" r:id="rId17"/>
    <p:sldId id="378" r:id="rId18"/>
    <p:sldId id="356" r:id="rId19"/>
    <p:sldId id="383" r:id="rId20"/>
    <p:sldId id="379" r:id="rId21"/>
    <p:sldId id="380" r:id="rId22"/>
    <p:sldId id="357" r:id="rId23"/>
    <p:sldId id="358" r:id="rId24"/>
    <p:sldId id="405" r:id="rId25"/>
    <p:sldId id="359" r:id="rId26"/>
    <p:sldId id="360" r:id="rId27"/>
    <p:sldId id="397" r:id="rId28"/>
    <p:sldId id="398" r:id="rId29"/>
    <p:sldId id="402" r:id="rId30"/>
    <p:sldId id="413" r:id="rId31"/>
    <p:sldId id="371" r:id="rId32"/>
    <p:sldId id="372" r:id="rId33"/>
    <p:sldId id="394" r:id="rId34"/>
    <p:sldId id="395" r:id="rId35"/>
    <p:sldId id="396" r:id="rId36"/>
    <p:sldId id="400" r:id="rId37"/>
    <p:sldId id="401" r:id="rId38"/>
    <p:sldId id="367" r:id="rId39"/>
    <p:sldId id="406" r:id="rId40"/>
    <p:sldId id="408" r:id="rId41"/>
    <p:sldId id="407" r:id="rId42"/>
    <p:sldId id="403" r:id="rId43"/>
    <p:sldId id="409" r:id="rId44"/>
    <p:sldId id="410" r:id="rId45"/>
    <p:sldId id="411" r:id="rId46"/>
    <p:sldId id="412" r:id="rId47"/>
    <p:sldId id="362" r:id="rId48"/>
    <p:sldId id="368" r:id="rId49"/>
    <p:sldId id="369" r:id="rId50"/>
    <p:sldId id="370" r:id="rId51"/>
    <p:sldId id="37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34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11495703905891E-2"/>
          <c:y val="1.4276541202828881E-2"/>
          <c:w val="0.96588850429609463"/>
          <c:h val="0.94958895261094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Broj edukacija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List1!$A$2:$A$16</c:f>
              <c:strCache>
                <c:ptCount val="15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2017.</c:v>
                </c:pt>
                <c:pt idx="11">
                  <c:v>2018.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4</c:v>
                </c:pt>
                <c:pt idx="1">
                  <c:v>28</c:v>
                </c:pt>
                <c:pt idx="2">
                  <c:v>35</c:v>
                </c:pt>
                <c:pt idx="3">
                  <c:v>48</c:v>
                </c:pt>
                <c:pt idx="4">
                  <c:v>33</c:v>
                </c:pt>
                <c:pt idx="5">
                  <c:v>33</c:v>
                </c:pt>
                <c:pt idx="6">
                  <c:v>36</c:v>
                </c:pt>
                <c:pt idx="7">
                  <c:v>33</c:v>
                </c:pt>
                <c:pt idx="8">
                  <c:v>39</c:v>
                </c:pt>
                <c:pt idx="9">
                  <c:v>18</c:v>
                </c:pt>
                <c:pt idx="10">
                  <c:v>32</c:v>
                </c:pt>
                <c:pt idx="11">
                  <c:v>26</c:v>
                </c:pt>
                <c:pt idx="12">
                  <c:v>16</c:v>
                </c:pt>
                <c:pt idx="13">
                  <c:v>10</c:v>
                </c:pt>
                <c:pt idx="1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A-4341-921E-3736C6F34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868680"/>
        <c:axId val="345867896"/>
      </c:barChart>
      <c:catAx>
        <c:axId val="345868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5867896"/>
        <c:crosses val="autoZero"/>
        <c:auto val="1"/>
        <c:lblAlgn val="ctr"/>
        <c:lblOffset val="100"/>
        <c:noMultiLvlLbl val="0"/>
      </c:catAx>
      <c:valAx>
        <c:axId val="345867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868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884720249836705"/>
          <c:y val="3.1009985459491071E-2"/>
          <c:w val="0.55728312334874774"/>
          <c:h val="0.90490922254059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9-42B0-8C26-082FB189D99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9-42B0-8C26-082FB189D99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F9-42B0-8C26-082FB189D99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List1!$E$2:$E$4</c:f>
              <c:numCache>
                <c:formatCode>General</c:formatCode>
                <c:ptCount val="3"/>
                <c:pt idx="0">
                  <c:v>1</c:v>
                </c:pt>
                <c:pt idx="1">
                  <c:v>21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F9-42B0-8C26-082FB189D99A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List1!$F$2:$F$4</c:f>
              <c:numCache>
                <c:formatCode>General</c:formatCode>
                <c:ptCount val="3"/>
                <c:pt idx="1">
                  <c:v>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F9-42B0-8C26-082FB189D99A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List1!$G$2:$G$4</c:f>
              <c:numCache>
                <c:formatCode>General</c:formatCode>
                <c:ptCount val="3"/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F9-42B0-8C26-082FB189D99A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List1!$H$2:$H$4</c:f>
              <c:numCache>
                <c:formatCode>General</c:formatCode>
                <c:ptCount val="3"/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F9-42B0-8C26-082FB189D99A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List1!$I$2:$I$4</c:f>
              <c:numCache>
                <c:formatCode>General</c:formatCode>
                <c:ptCount val="3"/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F9-42B0-8C26-082FB189D99A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List1!$J$2:$J$4</c:f>
              <c:numCache>
                <c:formatCode>General</c:formatCode>
                <c:ptCount val="3"/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F9-42B0-8C26-082FB189D99A}"/>
            </c:ext>
          </c:extLst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List1!$K$2:$K$4</c:f>
              <c:numCache>
                <c:formatCode>General</c:formatCode>
                <c:ptCount val="3"/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F9-42B0-8C26-082FB189D99A}"/>
            </c:ext>
          </c:extLst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List1!$L$2:$L$4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F9-42B0-8C26-082FB189D99A}"/>
            </c:ext>
          </c:extLst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List1!$M$2:$M$4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5F9-42B0-8C26-082FB189D99A}"/>
            </c:ext>
          </c:extLst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List1!$N$2:$N$4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F9-42B0-8C26-082FB189D99A}"/>
            </c:ext>
          </c:extLst>
        </c:ser>
        <c:ser>
          <c:idx val="13"/>
          <c:order val="13"/>
          <c:tx>
            <c:strRef>
              <c:f>List1!$O$1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List1!$O$2:$O$4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5F9-42B0-8C26-082FB189D99A}"/>
            </c:ext>
          </c:extLst>
        </c:ser>
        <c:ser>
          <c:idx val="14"/>
          <c:order val="14"/>
          <c:tx>
            <c:strRef>
              <c:f>List1!$P$1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DJEČJI VRTIĆI</c:v>
                </c:pt>
                <c:pt idx="1">
                  <c:v>OSNOVNE ŠKOLE</c:v>
                </c:pt>
                <c:pt idx="2">
                  <c:v>SREDNJE ŠKOLE</c:v>
                </c:pt>
              </c:strCache>
            </c:strRef>
          </c:cat>
          <c:val>
            <c:numRef>
              <c:f>List1!$P$2:$P$4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F9-42B0-8C26-082FB189D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871816"/>
        <c:axId val="345869856"/>
      </c:barChart>
      <c:catAx>
        <c:axId val="345871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5869856"/>
        <c:crosses val="autoZero"/>
        <c:auto val="1"/>
        <c:lblAlgn val="ctr"/>
        <c:lblOffset val="100"/>
        <c:noMultiLvlLbl val="0"/>
      </c:catAx>
      <c:valAx>
        <c:axId val="3458698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5871816"/>
        <c:crosses val="autoZero"/>
        <c:crossBetween val="between"/>
      </c:valAx>
      <c:spPr>
        <a:solidFill>
          <a:schemeClr val="accent1"/>
        </a:solidFill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DBDC7"/>
    </a:solidFill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96027-1C2B-4657-8CB6-8308DBF9A3B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D9FEBB1-2C12-4A6B-BF7D-D5F57C3DE15D}">
      <dgm:prSet/>
      <dgm:spPr/>
      <dgm:t>
        <a:bodyPr/>
        <a:lstStyle/>
        <a:p>
          <a:pPr rtl="0"/>
          <a:r>
            <a:rPr lang="hr-HR" dirty="0"/>
            <a:t>U središtu interesa VT sistema je uvijek osoba</a:t>
          </a:r>
          <a:r>
            <a:rPr lang="en-GB" dirty="0"/>
            <a:t>, </a:t>
          </a:r>
          <a:r>
            <a:rPr lang="hr-HR" dirty="0"/>
            <a:t>stvaratelj komunikacije, i u isto vrijeme</a:t>
          </a:r>
          <a:r>
            <a:rPr lang="en-GB" dirty="0"/>
            <a:t> </a:t>
          </a:r>
          <a:r>
            <a:rPr lang="hr-HR" dirty="0"/>
            <a:t>kreator svoje rehabilitacije, ali  ovisan o afektivnosti i psihologiji.</a:t>
          </a:r>
        </a:p>
      </dgm:t>
    </dgm:pt>
    <dgm:pt modelId="{9012B8D4-64E4-4A2A-9AA0-E85697C065B2}" type="parTrans" cxnId="{E7A18D5F-9EAB-4FF9-9786-04B1367AD107}">
      <dgm:prSet/>
      <dgm:spPr/>
      <dgm:t>
        <a:bodyPr/>
        <a:lstStyle/>
        <a:p>
          <a:endParaRPr lang="hr-HR"/>
        </a:p>
      </dgm:t>
    </dgm:pt>
    <dgm:pt modelId="{896FEEAF-C7BB-4F72-A42B-D9C2C0DA8C3B}" type="sibTrans" cxnId="{E7A18D5F-9EAB-4FF9-9786-04B1367AD107}">
      <dgm:prSet/>
      <dgm:spPr/>
      <dgm:t>
        <a:bodyPr/>
        <a:lstStyle/>
        <a:p>
          <a:endParaRPr lang="hr-HR"/>
        </a:p>
      </dgm:t>
    </dgm:pt>
    <dgm:pt modelId="{792A7E2F-C0D0-480D-A754-4E7375B1ECE3}">
      <dgm:prSet/>
      <dgm:spPr/>
      <dgm:t>
        <a:bodyPr/>
        <a:lstStyle/>
        <a:p>
          <a:pPr rtl="0"/>
          <a:r>
            <a:rPr lang="hr-HR" dirty="0">
              <a:sym typeface="Symbol"/>
            </a:rPr>
            <a:t></a:t>
          </a:r>
          <a:r>
            <a:rPr lang="hr-HR" dirty="0"/>
            <a:t> ideja</a:t>
          </a:r>
          <a:r>
            <a:rPr lang="en-GB" dirty="0"/>
            <a:t> </a:t>
          </a:r>
          <a:r>
            <a:rPr lang="hr-HR" b="1" u="sng" dirty="0" err="1"/>
            <a:t>psihofilozofije</a:t>
          </a:r>
          <a:r>
            <a:rPr lang="hr-HR" b="1" dirty="0"/>
            <a:t>  </a:t>
          </a:r>
          <a:r>
            <a:rPr lang="hr-HR" dirty="0"/>
            <a:t>unutar</a:t>
          </a:r>
          <a:r>
            <a:rPr lang="hr-HR" b="1" dirty="0"/>
            <a:t> </a:t>
          </a:r>
          <a:r>
            <a:rPr lang="hr-HR" dirty="0"/>
            <a:t>VT</a:t>
          </a:r>
          <a:r>
            <a:rPr lang="hr-HR" b="1" dirty="0"/>
            <a:t> </a:t>
          </a:r>
          <a:r>
            <a:rPr lang="hr-HR" dirty="0"/>
            <a:t>sistema</a:t>
          </a:r>
        </a:p>
      </dgm:t>
    </dgm:pt>
    <dgm:pt modelId="{C53BB29B-03EB-476F-9A32-B39A233011EA}" type="parTrans" cxnId="{7E848585-2D06-4E5E-9D9D-7CD550F00D0E}">
      <dgm:prSet/>
      <dgm:spPr/>
      <dgm:t>
        <a:bodyPr/>
        <a:lstStyle/>
        <a:p>
          <a:endParaRPr lang="hr-HR"/>
        </a:p>
      </dgm:t>
    </dgm:pt>
    <dgm:pt modelId="{1A21D2E2-9792-4705-B487-7BCE031B4A68}" type="sibTrans" cxnId="{7E848585-2D06-4E5E-9D9D-7CD550F00D0E}">
      <dgm:prSet/>
      <dgm:spPr/>
      <dgm:t>
        <a:bodyPr/>
        <a:lstStyle/>
        <a:p>
          <a:endParaRPr lang="hr-HR"/>
        </a:p>
      </dgm:t>
    </dgm:pt>
    <dgm:pt modelId="{FDE90DAF-1637-4C67-92B6-9B6A9EC658FB}">
      <dgm:prSet/>
      <dgm:spPr/>
      <dgm:t>
        <a:bodyPr/>
        <a:lstStyle/>
        <a:p>
          <a:pPr rtl="0"/>
          <a:r>
            <a:rPr lang="hr-HR" b="1" dirty="0"/>
            <a:t>Ključ rehabilitacije leži </a:t>
          </a:r>
          <a:r>
            <a:rPr lang="en-GB" b="1" dirty="0"/>
            <a:t> </a:t>
          </a:r>
          <a:r>
            <a:rPr lang="hr-HR" b="1" dirty="0"/>
            <a:t>unutar osobe  </a:t>
          </a:r>
          <a:r>
            <a:rPr lang="en-GB" b="1" dirty="0"/>
            <a:t>–</a:t>
          </a:r>
          <a:r>
            <a:rPr lang="hr-HR" b="1" dirty="0"/>
            <a:t> to je</a:t>
          </a:r>
          <a:r>
            <a:rPr lang="en-GB" b="1" dirty="0"/>
            <a:t> </a:t>
          </a:r>
          <a:r>
            <a:rPr lang="en-GB" b="1" dirty="0" err="1"/>
            <a:t>ide</a:t>
          </a:r>
          <a:r>
            <a:rPr lang="hr-HR" b="1" dirty="0"/>
            <a:t>j</a:t>
          </a:r>
          <a:r>
            <a:rPr lang="en-GB" b="1" dirty="0"/>
            <a:t>a OPTIMAL</a:t>
          </a:r>
          <a:r>
            <a:rPr lang="hr-HR" b="1" dirty="0"/>
            <a:t>A.</a:t>
          </a:r>
          <a:r>
            <a:rPr lang="en-GB" b="1" dirty="0"/>
            <a:t> </a:t>
          </a:r>
          <a:endParaRPr lang="hr-HR" dirty="0"/>
        </a:p>
      </dgm:t>
    </dgm:pt>
    <dgm:pt modelId="{8EDF7FAF-72FB-4A43-B51E-4DF1914B9E33}" type="parTrans" cxnId="{9D56E863-C7EC-4C2C-987E-9C3E340BBC03}">
      <dgm:prSet/>
      <dgm:spPr/>
      <dgm:t>
        <a:bodyPr/>
        <a:lstStyle/>
        <a:p>
          <a:endParaRPr lang="hr-HR"/>
        </a:p>
      </dgm:t>
    </dgm:pt>
    <dgm:pt modelId="{12A0A5E7-C179-41AC-8313-E5009DA5A1F3}" type="sibTrans" cxnId="{9D56E863-C7EC-4C2C-987E-9C3E340BBC03}">
      <dgm:prSet/>
      <dgm:spPr/>
      <dgm:t>
        <a:bodyPr/>
        <a:lstStyle/>
        <a:p>
          <a:endParaRPr lang="hr-HR"/>
        </a:p>
      </dgm:t>
    </dgm:pt>
    <dgm:pt modelId="{46AD2FB4-D916-4DAD-8FD5-3A1B561A881D}" type="pres">
      <dgm:prSet presAssocID="{64D96027-1C2B-4657-8CB6-8308DBF9A3B8}" presName="CompostProcess" presStyleCnt="0">
        <dgm:presLayoutVars>
          <dgm:dir/>
          <dgm:resizeHandles val="exact"/>
        </dgm:presLayoutVars>
      </dgm:prSet>
      <dgm:spPr/>
    </dgm:pt>
    <dgm:pt modelId="{F442E86E-6C26-46A4-9D5D-A0422892D0A1}" type="pres">
      <dgm:prSet presAssocID="{64D96027-1C2B-4657-8CB6-8308DBF9A3B8}" presName="arrow" presStyleLbl="bgShp" presStyleIdx="0" presStyleCnt="1" custLinFactNeighborX="-779" custLinFactNeighborY="6754"/>
      <dgm:spPr/>
    </dgm:pt>
    <dgm:pt modelId="{55B920D2-8BF5-40B3-941B-64D800BC682D}" type="pres">
      <dgm:prSet presAssocID="{64D96027-1C2B-4657-8CB6-8308DBF9A3B8}" presName="linearProcess" presStyleCnt="0"/>
      <dgm:spPr/>
    </dgm:pt>
    <dgm:pt modelId="{53F302BC-AE0F-4273-8A0F-8FF6E9DD744C}" type="pres">
      <dgm:prSet presAssocID="{DD9FEBB1-2C12-4A6B-BF7D-D5F57C3DE15D}" presName="textNode" presStyleLbl="node1" presStyleIdx="0" presStyleCnt="3">
        <dgm:presLayoutVars>
          <dgm:bulletEnabled val="1"/>
        </dgm:presLayoutVars>
      </dgm:prSet>
      <dgm:spPr/>
    </dgm:pt>
    <dgm:pt modelId="{C6E18C8E-7C46-43E4-895E-6278D1472FFC}" type="pres">
      <dgm:prSet presAssocID="{896FEEAF-C7BB-4F72-A42B-D9C2C0DA8C3B}" presName="sibTrans" presStyleCnt="0"/>
      <dgm:spPr/>
    </dgm:pt>
    <dgm:pt modelId="{6A0FA174-00C7-467A-AEA9-BDBDB2432A8B}" type="pres">
      <dgm:prSet presAssocID="{792A7E2F-C0D0-480D-A754-4E7375B1ECE3}" presName="textNode" presStyleLbl="node1" presStyleIdx="1" presStyleCnt="3">
        <dgm:presLayoutVars>
          <dgm:bulletEnabled val="1"/>
        </dgm:presLayoutVars>
      </dgm:prSet>
      <dgm:spPr/>
    </dgm:pt>
    <dgm:pt modelId="{FA05C7F1-30DA-4B2E-87E6-533812DD9DD4}" type="pres">
      <dgm:prSet presAssocID="{1A21D2E2-9792-4705-B487-7BCE031B4A68}" presName="sibTrans" presStyleCnt="0"/>
      <dgm:spPr/>
    </dgm:pt>
    <dgm:pt modelId="{F2AC72DD-B264-426E-B0D0-2B0E6151C600}" type="pres">
      <dgm:prSet presAssocID="{FDE90DAF-1637-4C67-92B6-9B6A9EC658F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9668734-CD58-407C-9D47-62F4F51E0C71}" type="presOf" srcId="{DD9FEBB1-2C12-4A6B-BF7D-D5F57C3DE15D}" destId="{53F302BC-AE0F-4273-8A0F-8FF6E9DD744C}" srcOrd="0" destOrd="0" presId="urn:microsoft.com/office/officeart/2005/8/layout/hProcess9"/>
    <dgm:cxn modelId="{E7A18D5F-9EAB-4FF9-9786-04B1367AD107}" srcId="{64D96027-1C2B-4657-8CB6-8308DBF9A3B8}" destId="{DD9FEBB1-2C12-4A6B-BF7D-D5F57C3DE15D}" srcOrd="0" destOrd="0" parTransId="{9012B8D4-64E4-4A2A-9AA0-E85697C065B2}" sibTransId="{896FEEAF-C7BB-4F72-A42B-D9C2C0DA8C3B}"/>
    <dgm:cxn modelId="{9D56E863-C7EC-4C2C-987E-9C3E340BBC03}" srcId="{64D96027-1C2B-4657-8CB6-8308DBF9A3B8}" destId="{FDE90DAF-1637-4C67-92B6-9B6A9EC658FB}" srcOrd="2" destOrd="0" parTransId="{8EDF7FAF-72FB-4A43-B51E-4DF1914B9E33}" sibTransId="{12A0A5E7-C179-41AC-8313-E5009DA5A1F3}"/>
    <dgm:cxn modelId="{50899D6F-9BD2-4E34-A90B-A0E7A8FC1FDF}" type="presOf" srcId="{792A7E2F-C0D0-480D-A754-4E7375B1ECE3}" destId="{6A0FA174-00C7-467A-AEA9-BDBDB2432A8B}" srcOrd="0" destOrd="0" presId="urn:microsoft.com/office/officeart/2005/8/layout/hProcess9"/>
    <dgm:cxn modelId="{7E848585-2D06-4E5E-9D9D-7CD550F00D0E}" srcId="{64D96027-1C2B-4657-8CB6-8308DBF9A3B8}" destId="{792A7E2F-C0D0-480D-A754-4E7375B1ECE3}" srcOrd="1" destOrd="0" parTransId="{C53BB29B-03EB-476F-9A32-B39A233011EA}" sibTransId="{1A21D2E2-9792-4705-B487-7BCE031B4A68}"/>
    <dgm:cxn modelId="{EA729796-89AC-462F-9AEE-7171A159045C}" type="presOf" srcId="{64D96027-1C2B-4657-8CB6-8308DBF9A3B8}" destId="{46AD2FB4-D916-4DAD-8FD5-3A1B561A881D}" srcOrd="0" destOrd="0" presId="urn:microsoft.com/office/officeart/2005/8/layout/hProcess9"/>
    <dgm:cxn modelId="{A11645EC-7231-4377-97F7-60CD0DD893C7}" type="presOf" srcId="{FDE90DAF-1637-4C67-92B6-9B6A9EC658FB}" destId="{F2AC72DD-B264-426E-B0D0-2B0E6151C600}" srcOrd="0" destOrd="0" presId="urn:microsoft.com/office/officeart/2005/8/layout/hProcess9"/>
    <dgm:cxn modelId="{DD0CC30D-78EE-4DF9-97AF-58B00666CE82}" type="presParOf" srcId="{46AD2FB4-D916-4DAD-8FD5-3A1B561A881D}" destId="{F442E86E-6C26-46A4-9D5D-A0422892D0A1}" srcOrd="0" destOrd="0" presId="urn:microsoft.com/office/officeart/2005/8/layout/hProcess9"/>
    <dgm:cxn modelId="{91AB28E7-1A61-46CF-9A22-B96BE4D1882D}" type="presParOf" srcId="{46AD2FB4-D916-4DAD-8FD5-3A1B561A881D}" destId="{55B920D2-8BF5-40B3-941B-64D800BC682D}" srcOrd="1" destOrd="0" presId="urn:microsoft.com/office/officeart/2005/8/layout/hProcess9"/>
    <dgm:cxn modelId="{F1A28872-47DA-4108-BF2D-7792CBBBA773}" type="presParOf" srcId="{55B920D2-8BF5-40B3-941B-64D800BC682D}" destId="{53F302BC-AE0F-4273-8A0F-8FF6E9DD744C}" srcOrd="0" destOrd="0" presId="urn:microsoft.com/office/officeart/2005/8/layout/hProcess9"/>
    <dgm:cxn modelId="{7118F854-289B-4D28-85CB-73789A06BFF4}" type="presParOf" srcId="{55B920D2-8BF5-40B3-941B-64D800BC682D}" destId="{C6E18C8E-7C46-43E4-895E-6278D1472FFC}" srcOrd="1" destOrd="0" presId="urn:microsoft.com/office/officeart/2005/8/layout/hProcess9"/>
    <dgm:cxn modelId="{A393FCD4-078C-4864-BC53-F58B07300715}" type="presParOf" srcId="{55B920D2-8BF5-40B3-941B-64D800BC682D}" destId="{6A0FA174-00C7-467A-AEA9-BDBDB2432A8B}" srcOrd="2" destOrd="0" presId="urn:microsoft.com/office/officeart/2005/8/layout/hProcess9"/>
    <dgm:cxn modelId="{D40C4F03-D826-4538-B60E-EEF066CBD12B}" type="presParOf" srcId="{55B920D2-8BF5-40B3-941B-64D800BC682D}" destId="{FA05C7F1-30DA-4B2E-87E6-533812DD9DD4}" srcOrd="3" destOrd="0" presId="urn:microsoft.com/office/officeart/2005/8/layout/hProcess9"/>
    <dgm:cxn modelId="{918300B8-805E-4133-92D0-88175C56C520}" type="presParOf" srcId="{55B920D2-8BF5-40B3-941B-64D800BC682D}" destId="{F2AC72DD-B264-426E-B0D0-2B0E6151C60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25DB9-F5C9-4892-BE63-4740B60050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4A09F2-16DA-415D-BB50-8EC991C1762D}">
      <dgm:prSet/>
      <dgm:spPr/>
      <dgm:t>
        <a:bodyPr/>
        <a:lstStyle/>
        <a:p>
          <a:pPr rtl="0"/>
          <a:r>
            <a:rPr lang="hr-HR" dirty="0" err="1"/>
            <a:t>Verbotonalna</a:t>
          </a:r>
          <a:r>
            <a:rPr lang="hr-HR" dirty="0"/>
            <a:t> metoda ujedinjuje fonetske, lingvističke, audiološke, tehničke i druge spoznaje </a:t>
          </a:r>
          <a:r>
            <a:rPr lang="hr-HR" dirty="0" err="1"/>
            <a:t>verbotonalnog</a:t>
          </a:r>
          <a:r>
            <a:rPr lang="hr-HR" dirty="0"/>
            <a:t> sistema, te ih primjenjuje u dijagnostici i rehabilitaciji:</a:t>
          </a:r>
        </a:p>
      </dgm:t>
    </dgm:pt>
    <dgm:pt modelId="{2F31F85C-9D8B-4328-8E65-65E0FA8730ED}" type="parTrans" cxnId="{FDEE3809-50FE-48CE-B5BB-B3535A7A0680}">
      <dgm:prSet/>
      <dgm:spPr/>
      <dgm:t>
        <a:bodyPr/>
        <a:lstStyle/>
        <a:p>
          <a:endParaRPr lang="hr-HR"/>
        </a:p>
      </dgm:t>
    </dgm:pt>
    <dgm:pt modelId="{37313268-7961-4E18-92E8-87BDFABD69FC}" type="sibTrans" cxnId="{FDEE3809-50FE-48CE-B5BB-B3535A7A0680}">
      <dgm:prSet/>
      <dgm:spPr/>
      <dgm:t>
        <a:bodyPr/>
        <a:lstStyle/>
        <a:p>
          <a:endParaRPr lang="hr-HR"/>
        </a:p>
      </dgm:t>
    </dgm:pt>
    <dgm:pt modelId="{CB7D9DBF-67C5-4D3D-AD2D-81AD7AE29B29}">
      <dgm:prSet/>
      <dgm:spPr/>
      <dgm:t>
        <a:bodyPr/>
        <a:lstStyle/>
        <a:p>
          <a:pPr rtl="0"/>
          <a:r>
            <a:rPr lang="hr-HR" dirty="0"/>
            <a:t>1. osoba oštećena sluha</a:t>
          </a:r>
        </a:p>
      </dgm:t>
    </dgm:pt>
    <dgm:pt modelId="{93FE89E0-4F71-4DF2-AF88-E54BEED28781}" type="parTrans" cxnId="{41A9CC01-F910-47FA-A859-26714382D4CA}">
      <dgm:prSet/>
      <dgm:spPr/>
      <dgm:t>
        <a:bodyPr/>
        <a:lstStyle/>
        <a:p>
          <a:endParaRPr lang="hr-HR"/>
        </a:p>
      </dgm:t>
    </dgm:pt>
    <dgm:pt modelId="{AB386911-766C-4140-9F00-60DA71A64CFF}" type="sibTrans" cxnId="{41A9CC01-F910-47FA-A859-26714382D4CA}">
      <dgm:prSet/>
      <dgm:spPr/>
      <dgm:t>
        <a:bodyPr/>
        <a:lstStyle/>
        <a:p>
          <a:endParaRPr lang="hr-HR"/>
        </a:p>
      </dgm:t>
    </dgm:pt>
    <dgm:pt modelId="{F3D845F4-87C7-444F-8981-5F4EBF93E7C6}">
      <dgm:prSet/>
      <dgm:spPr/>
      <dgm:t>
        <a:bodyPr/>
        <a:lstStyle/>
        <a:p>
          <a:pPr rtl="0"/>
          <a:r>
            <a:rPr lang="hr-HR" dirty="0"/>
            <a:t>2. osoba sa smetnjama glasa, govora  i jezika</a:t>
          </a:r>
        </a:p>
      </dgm:t>
    </dgm:pt>
    <dgm:pt modelId="{3DBC3711-81DB-46FE-9C12-8183B0B93731}" type="parTrans" cxnId="{DD17EDF1-9197-4662-997E-5F5E4B8377A3}">
      <dgm:prSet/>
      <dgm:spPr/>
      <dgm:t>
        <a:bodyPr/>
        <a:lstStyle/>
        <a:p>
          <a:endParaRPr lang="hr-HR"/>
        </a:p>
      </dgm:t>
    </dgm:pt>
    <dgm:pt modelId="{D2669BD3-170E-424A-8C3A-811A9A5E45DC}" type="sibTrans" cxnId="{DD17EDF1-9197-4662-997E-5F5E4B8377A3}">
      <dgm:prSet/>
      <dgm:spPr/>
      <dgm:t>
        <a:bodyPr/>
        <a:lstStyle/>
        <a:p>
          <a:endParaRPr lang="hr-HR"/>
        </a:p>
      </dgm:t>
    </dgm:pt>
    <dgm:pt modelId="{4A73CCC9-8309-4597-BD63-668E70E53EF4}">
      <dgm:prSet/>
      <dgm:spPr/>
      <dgm:t>
        <a:bodyPr/>
        <a:lstStyle/>
        <a:p>
          <a:pPr rtl="0"/>
          <a:r>
            <a:rPr lang="hr-HR" dirty="0"/>
            <a:t>3. osoba nerazvijena govora i/ili jezika</a:t>
          </a:r>
        </a:p>
      </dgm:t>
    </dgm:pt>
    <dgm:pt modelId="{78092B09-1FED-4E7B-8F58-1386E7A3F9AF}" type="parTrans" cxnId="{0C868A4F-420D-4928-BE60-C798398FC067}">
      <dgm:prSet/>
      <dgm:spPr/>
      <dgm:t>
        <a:bodyPr/>
        <a:lstStyle/>
        <a:p>
          <a:endParaRPr lang="hr-HR"/>
        </a:p>
      </dgm:t>
    </dgm:pt>
    <dgm:pt modelId="{0F27A641-B7F8-4D31-B794-374EB0D29B29}" type="sibTrans" cxnId="{0C868A4F-420D-4928-BE60-C798398FC067}">
      <dgm:prSet/>
      <dgm:spPr/>
      <dgm:t>
        <a:bodyPr/>
        <a:lstStyle/>
        <a:p>
          <a:endParaRPr lang="hr-HR"/>
        </a:p>
      </dgm:t>
    </dgm:pt>
    <dgm:pt modelId="{5D668CC9-4166-4EA8-AF7B-54D2A36DFE1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hr-HR" b="1" i="1" u="sng" dirty="0"/>
            <a:t>Cilj</a:t>
          </a:r>
          <a:r>
            <a:rPr lang="hr-HR" i="1" u="sng" dirty="0"/>
            <a:t> VT rehabilitacije  </a:t>
          </a:r>
          <a:r>
            <a:rPr lang="hr-HR" i="1" dirty="0"/>
            <a:t>- razvoj prirodnog govora i jezika i uključivanje osobe u uobičajene društvene aktivnosti</a:t>
          </a:r>
          <a:r>
            <a:rPr lang="hr-HR" dirty="0"/>
            <a:t>. </a:t>
          </a:r>
        </a:p>
      </dgm:t>
    </dgm:pt>
    <dgm:pt modelId="{F560F12D-2202-4714-AB5B-29676EB38679}" type="parTrans" cxnId="{9064785A-9481-40D3-8008-97799A338D89}">
      <dgm:prSet/>
      <dgm:spPr/>
      <dgm:t>
        <a:bodyPr/>
        <a:lstStyle/>
        <a:p>
          <a:endParaRPr lang="hr-HR"/>
        </a:p>
      </dgm:t>
    </dgm:pt>
    <dgm:pt modelId="{D2E0962F-88C2-4A81-9FB3-093D38A894F6}" type="sibTrans" cxnId="{9064785A-9481-40D3-8008-97799A338D89}">
      <dgm:prSet/>
      <dgm:spPr/>
      <dgm:t>
        <a:bodyPr/>
        <a:lstStyle/>
        <a:p>
          <a:endParaRPr lang="hr-HR"/>
        </a:p>
      </dgm:t>
    </dgm:pt>
    <dgm:pt modelId="{C6833347-10A7-4C0D-9E2E-7F41ED4DDA5B}" type="pres">
      <dgm:prSet presAssocID="{C8625DB9-F5C9-4892-BE63-4740B60050F0}" presName="Name0" presStyleCnt="0">
        <dgm:presLayoutVars>
          <dgm:dir/>
          <dgm:animLvl val="lvl"/>
          <dgm:resizeHandles val="exact"/>
        </dgm:presLayoutVars>
      </dgm:prSet>
      <dgm:spPr/>
    </dgm:pt>
    <dgm:pt modelId="{BB174ABF-6CFA-48EB-B61D-CA8F4020E0C3}" type="pres">
      <dgm:prSet presAssocID="{E64A09F2-16DA-415D-BB50-8EC991C1762D}" presName="linNode" presStyleCnt="0"/>
      <dgm:spPr/>
    </dgm:pt>
    <dgm:pt modelId="{75CCFDDD-A0CB-42A5-BE72-7FCFC7750D7B}" type="pres">
      <dgm:prSet presAssocID="{E64A09F2-16DA-415D-BB50-8EC991C1762D}" presName="parentText" presStyleLbl="node1" presStyleIdx="0" presStyleCnt="5" custScaleX="223667">
        <dgm:presLayoutVars>
          <dgm:chMax val="1"/>
          <dgm:bulletEnabled val="1"/>
        </dgm:presLayoutVars>
      </dgm:prSet>
      <dgm:spPr/>
    </dgm:pt>
    <dgm:pt modelId="{DA04455B-B08C-4F5E-B04B-81C20047D07D}" type="pres">
      <dgm:prSet presAssocID="{37313268-7961-4E18-92E8-87BDFABD69FC}" presName="sp" presStyleCnt="0"/>
      <dgm:spPr/>
    </dgm:pt>
    <dgm:pt modelId="{B09DFF9C-F944-418A-8FCE-D267D154917D}" type="pres">
      <dgm:prSet presAssocID="{CB7D9DBF-67C5-4D3D-AD2D-81AD7AE29B29}" presName="linNode" presStyleCnt="0"/>
      <dgm:spPr/>
    </dgm:pt>
    <dgm:pt modelId="{FA74DE64-ACB7-4E30-A221-7C793C6A6F87}" type="pres">
      <dgm:prSet presAssocID="{CB7D9DBF-67C5-4D3D-AD2D-81AD7AE29B29}" presName="parentText" presStyleLbl="node1" presStyleIdx="1" presStyleCnt="5" custLinFactNeighborX="46731" custLinFactNeighborY="-5117">
        <dgm:presLayoutVars>
          <dgm:chMax val="1"/>
          <dgm:bulletEnabled val="1"/>
        </dgm:presLayoutVars>
      </dgm:prSet>
      <dgm:spPr/>
    </dgm:pt>
    <dgm:pt modelId="{B4BEE189-7862-4F7A-9EB9-15EF34D07FB5}" type="pres">
      <dgm:prSet presAssocID="{AB386911-766C-4140-9F00-60DA71A64CFF}" presName="sp" presStyleCnt="0"/>
      <dgm:spPr/>
    </dgm:pt>
    <dgm:pt modelId="{28F2D426-A013-423F-8DB6-8F94B823FD3F}" type="pres">
      <dgm:prSet presAssocID="{F3D845F4-87C7-444F-8981-5F4EBF93E7C6}" presName="linNode" presStyleCnt="0"/>
      <dgm:spPr/>
    </dgm:pt>
    <dgm:pt modelId="{DE3FCCDA-C7FB-4F83-A329-C2A1D1E6F7D5}" type="pres">
      <dgm:prSet presAssocID="{F3D845F4-87C7-444F-8981-5F4EBF93E7C6}" presName="parentText" presStyleLbl="node1" presStyleIdx="2" presStyleCnt="5" custLinFactNeighborX="46731" custLinFactNeighborY="-1724">
        <dgm:presLayoutVars>
          <dgm:chMax val="1"/>
          <dgm:bulletEnabled val="1"/>
        </dgm:presLayoutVars>
      </dgm:prSet>
      <dgm:spPr/>
    </dgm:pt>
    <dgm:pt modelId="{4C6E6D95-4614-481A-A293-9832821D59DE}" type="pres">
      <dgm:prSet presAssocID="{D2669BD3-170E-424A-8C3A-811A9A5E45DC}" presName="sp" presStyleCnt="0"/>
      <dgm:spPr/>
    </dgm:pt>
    <dgm:pt modelId="{4BD9D9B3-2705-4919-A35C-B102067FB246}" type="pres">
      <dgm:prSet presAssocID="{4A73CCC9-8309-4597-BD63-668E70E53EF4}" presName="linNode" presStyleCnt="0"/>
      <dgm:spPr/>
    </dgm:pt>
    <dgm:pt modelId="{B83BFF75-BD1E-4AC8-B5FB-B19504C34C31}" type="pres">
      <dgm:prSet presAssocID="{4A73CCC9-8309-4597-BD63-668E70E53EF4}" presName="parentText" presStyleLbl="node1" presStyleIdx="3" presStyleCnt="5" custLinFactNeighborX="46731" custLinFactNeighborY="1669">
        <dgm:presLayoutVars>
          <dgm:chMax val="1"/>
          <dgm:bulletEnabled val="1"/>
        </dgm:presLayoutVars>
      </dgm:prSet>
      <dgm:spPr/>
    </dgm:pt>
    <dgm:pt modelId="{71F179F1-A0CB-499B-A40A-E8CDB6985B34}" type="pres">
      <dgm:prSet presAssocID="{0F27A641-B7F8-4D31-B794-374EB0D29B29}" presName="sp" presStyleCnt="0"/>
      <dgm:spPr/>
    </dgm:pt>
    <dgm:pt modelId="{A9ED973D-CBDD-4899-9E22-196BB4E6A5C8}" type="pres">
      <dgm:prSet presAssocID="{5D668CC9-4166-4EA8-AF7B-54D2A36DFE11}" presName="linNode" presStyleCnt="0"/>
      <dgm:spPr/>
    </dgm:pt>
    <dgm:pt modelId="{3BB540AC-6E17-4D8C-AB38-7EDF09D07372}" type="pres">
      <dgm:prSet presAssocID="{5D668CC9-4166-4EA8-AF7B-54D2A36DFE11}" presName="parentText" presStyleLbl="node1" presStyleIdx="4" presStyleCnt="5" custScaleX="180389" custLinFactNeighborX="56570" custLinFactNeighborY="3077">
        <dgm:presLayoutVars>
          <dgm:chMax val="1"/>
          <dgm:bulletEnabled val="1"/>
        </dgm:presLayoutVars>
      </dgm:prSet>
      <dgm:spPr/>
    </dgm:pt>
  </dgm:ptLst>
  <dgm:cxnLst>
    <dgm:cxn modelId="{41A9CC01-F910-47FA-A859-26714382D4CA}" srcId="{C8625DB9-F5C9-4892-BE63-4740B60050F0}" destId="{CB7D9DBF-67C5-4D3D-AD2D-81AD7AE29B29}" srcOrd="1" destOrd="0" parTransId="{93FE89E0-4F71-4DF2-AF88-E54BEED28781}" sibTransId="{AB386911-766C-4140-9F00-60DA71A64CFF}"/>
    <dgm:cxn modelId="{FDEE3809-50FE-48CE-B5BB-B3535A7A0680}" srcId="{C8625DB9-F5C9-4892-BE63-4740B60050F0}" destId="{E64A09F2-16DA-415D-BB50-8EC991C1762D}" srcOrd="0" destOrd="0" parTransId="{2F31F85C-9D8B-4328-8E65-65E0FA8730ED}" sibTransId="{37313268-7961-4E18-92E8-87BDFABD69FC}"/>
    <dgm:cxn modelId="{0C868A4F-420D-4928-BE60-C798398FC067}" srcId="{C8625DB9-F5C9-4892-BE63-4740B60050F0}" destId="{4A73CCC9-8309-4597-BD63-668E70E53EF4}" srcOrd="3" destOrd="0" parTransId="{78092B09-1FED-4E7B-8F58-1386E7A3F9AF}" sibTransId="{0F27A641-B7F8-4D31-B794-374EB0D29B29}"/>
    <dgm:cxn modelId="{D7AC4571-A44D-41B9-9BB9-22BF514A1B9E}" type="presOf" srcId="{F3D845F4-87C7-444F-8981-5F4EBF93E7C6}" destId="{DE3FCCDA-C7FB-4F83-A329-C2A1D1E6F7D5}" srcOrd="0" destOrd="0" presId="urn:microsoft.com/office/officeart/2005/8/layout/vList5"/>
    <dgm:cxn modelId="{D846A578-DCA0-4A92-B505-D9568379A26C}" type="presOf" srcId="{C8625DB9-F5C9-4892-BE63-4740B60050F0}" destId="{C6833347-10A7-4C0D-9E2E-7F41ED4DDA5B}" srcOrd="0" destOrd="0" presId="urn:microsoft.com/office/officeart/2005/8/layout/vList5"/>
    <dgm:cxn modelId="{9064785A-9481-40D3-8008-97799A338D89}" srcId="{C8625DB9-F5C9-4892-BE63-4740B60050F0}" destId="{5D668CC9-4166-4EA8-AF7B-54D2A36DFE11}" srcOrd="4" destOrd="0" parTransId="{F560F12D-2202-4714-AB5B-29676EB38679}" sibTransId="{D2E0962F-88C2-4A81-9FB3-093D38A894F6}"/>
    <dgm:cxn modelId="{9EC04BC6-254F-4BA2-A0FF-19FD7F11E150}" type="presOf" srcId="{4A73CCC9-8309-4597-BD63-668E70E53EF4}" destId="{B83BFF75-BD1E-4AC8-B5FB-B19504C34C31}" srcOrd="0" destOrd="0" presId="urn:microsoft.com/office/officeart/2005/8/layout/vList5"/>
    <dgm:cxn modelId="{C73C17D0-AB96-4F61-AC73-1234C1AAA8D2}" type="presOf" srcId="{CB7D9DBF-67C5-4D3D-AD2D-81AD7AE29B29}" destId="{FA74DE64-ACB7-4E30-A221-7C793C6A6F87}" srcOrd="0" destOrd="0" presId="urn:microsoft.com/office/officeart/2005/8/layout/vList5"/>
    <dgm:cxn modelId="{A9C1F8EB-F6D0-469E-A890-9D99F69EC42B}" type="presOf" srcId="{5D668CC9-4166-4EA8-AF7B-54D2A36DFE11}" destId="{3BB540AC-6E17-4D8C-AB38-7EDF09D07372}" srcOrd="0" destOrd="0" presId="urn:microsoft.com/office/officeart/2005/8/layout/vList5"/>
    <dgm:cxn modelId="{DD17EDF1-9197-4662-997E-5F5E4B8377A3}" srcId="{C8625DB9-F5C9-4892-BE63-4740B60050F0}" destId="{F3D845F4-87C7-444F-8981-5F4EBF93E7C6}" srcOrd="2" destOrd="0" parTransId="{3DBC3711-81DB-46FE-9C12-8183B0B93731}" sibTransId="{D2669BD3-170E-424A-8C3A-811A9A5E45DC}"/>
    <dgm:cxn modelId="{79935EF8-E953-45A9-907E-3DE9AFDCCF71}" type="presOf" srcId="{E64A09F2-16DA-415D-BB50-8EC991C1762D}" destId="{75CCFDDD-A0CB-42A5-BE72-7FCFC7750D7B}" srcOrd="0" destOrd="0" presId="urn:microsoft.com/office/officeart/2005/8/layout/vList5"/>
    <dgm:cxn modelId="{FB0687F6-DAFF-4B74-ADD6-537847203C02}" type="presParOf" srcId="{C6833347-10A7-4C0D-9E2E-7F41ED4DDA5B}" destId="{BB174ABF-6CFA-48EB-B61D-CA8F4020E0C3}" srcOrd="0" destOrd="0" presId="urn:microsoft.com/office/officeart/2005/8/layout/vList5"/>
    <dgm:cxn modelId="{28BF526C-04C3-415D-8CE6-8778818DADA6}" type="presParOf" srcId="{BB174ABF-6CFA-48EB-B61D-CA8F4020E0C3}" destId="{75CCFDDD-A0CB-42A5-BE72-7FCFC7750D7B}" srcOrd="0" destOrd="0" presId="urn:microsoft.com/office/officeart/2005/8/layout/vList5"/>
    <dgm:cxn modelId="{95CF2A61-B6CF-4350-938F-716909A1007B}" type="presParOf" srcId="{C6833347-10A7-4C0D-9E2E-7F41ED4DDA5B}" destId="{DA04455B-B08C-4F5E-B04B-81C20047D07D}" srcOrd="1" destOrd="0" presId="urn:microsoft.com/office/officeart/2005/8/layout/vList5"/>
    <dgm:cxn modelId="{54A2E271-C140-4CB8-B97D-6E22971B9EB7}" type="presParOf" srcId="{C6833347-10A7-4C0D-9E2E-7F41ED4DDA5B}" destId="{B09DFF9C-F944-418A-8FCE-D267D154917D}" srcOrd="2" destOrd="0" presId="urn:microsoft.com/office/officeart/2005/8/layout/vList5"/>
    <dgm:cxn modelId="{CB3DF5DA-1AD6-46F3-AA93-5B380253DE99}" type="presParOf" srcId="{B09DFF9C-F944-418A-8FCE-D267D154917D}" destId="{FA74DE64-ACB7-4E30-A221-7C793C6A6F87}" srcOrd="0" destOrd="0" presId="urn:microsoft.com/office/officeart/2005/8/layout/vList5"/>
    <dgm:cxn modelId="{320BED68-84A4-4BE4-94E9-DF352AEDFDC2}" type="presParOf" srcId="{C6833347-10A7-4C0D-9E2E-7F41ED4DDA5B}" destId="{B4BEE189-7862-4F7A-9EB9-15EF34D07FB5}" srcOrd="3" destOrd="0" presId="urn:microsoft.com/office/officeart/2005/8/layout/vList5"/>
    <dgm:cxn modelId="{5CAFC9A4-9798-4A9E-ADF6-B2F4608D84CF}" type="presParOf" srcId="{C6833347-10A7-4C0D-9E2E-7F41ED4DDA5B}" destId="{28F2D426-A013-423F-8DB6-8F94B823FD3F}" srcOrd="4" destOrd="0" presId="urn:microsoft.com/office/officeart/2005/8/layout/vList5"/>
    <dgm:cxn modelId="{549E38A2-488C-4A93-B1E8-D4533832A3BC}" type="presParOf" srcId="{28F2D426-A013-423F-8DB6-8F94B823FD3F}" destId="{DE3FCCDA-C7FB-4F83-A329-C2A1D1E6F7D5}" srcOrd="0" destOrd="0" presId="urn:microsoft.com/office/officeart/2005/8/layout/vList5"/>
    <dgm:cxn modelId="{2B53E4FD-C629-4675-B6B1-2F6F4F117657}" type="presParOf" srcId="{C6833347-10A7-4C0D-9E2E-7F41ED4DDA5B}" destId="{4C6E6D95-4614-481A-A293-9832821D59DE}" srcOrd="5" destOrd="0" presId="urn:microsoft.com/office/officeart/2005/8/layout/vList5"/>
    <dgm:cxn modelId="{DC68D58B-FF12-4CD1-9CE5-9863F3F2FB65}" type="presParOf" srcId="{C6833347-10A7-4C0D-9E2E-7F41ED4DDA5B}" destId="{4BD9D9B3-2705-4919-A35C-B102067FB246}" srcOrd="6" destOrd="0" presId="urn:microsoft.com/office/officeart/2005/8/layout/vList5"/>
    <dgm:cxn modelId="{A5E7D62F-BC1E-4218-9D5A-CA3A7C173903}" type="presParOf" srcId="{4BD9D9B3-2705-4919-A35C-B102067FB246}" destId="{B83BFF75-BD1E-4AC8-B5FB-B19504C34C31}" srcOrd="0" destOrd="0" presId="urn:microsoft.com/office/officeart/2005/8/layout/vList5"/>
    <dgm:cxn modelId="{88FEC897-9E16-485A-BF31-500ABDDCD4B9}" type="presParOf" srcId="{C6833347-10A7-4C0D-9E2E-7F41ED4DDA5B}" destId="{71F179F1-A0CB-499B-A40A-E8CDB6985B34}" srcOrd="7" destOrd="0" presId="urn:microsoft.com/office/officeart/2005/8/layout/vList5"/>
    <dgm:cxn modelId="{1B88423D-6ADA-4882-B371-B0CC181AB746}" type="presParOf" srcId="{C6833347-10A7-4C0D-9E2E-7F41ED4DDA5B}" destId="{A9ED973D-CBDD-4899-9E22-196BB4E6A5C8}" srcOrd="8" destOrd="0" presId="urn:microsoft.com/office/officeart/2005/8/layout/vList5"/>
    <dgm:cxn modelId="{0E8CB9C7-6653-4222-B172-2A5C05F8809A}" type="presParOf" srcId="{A9ED973D-CBDD-4899-9E22-196BB4E6A5C8}" destId="{3BB540AC-6E17-4D8C-AB38-7EDF09D073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C26DA1-4ACE-46FE-B135-165A683D4680}" type="doc">
      <dgm:prSet loTypeId="urn:microsoft.com/office/officeart/2005/8/layout/hProcess4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594D209E-55F5-4B94-9C62-2E294F8C6892}">
      <dgm:prSet phldrT="[Tekst]"/>
      <dgm:spPr/>
      <dgm:t>
        <a:bodyPr/>
        <a:lstStyle/>
        <a:p>
          <a:r>
            <a:rPr lang="hr-HR" dirty="0"/>
            <a:t>ODGOJNO-OBRAZOVNA USTANOVA</a:t>
          </a:r>
        </a:p>
      </dgm:t>
    </dgm:pt>
    <dgm:pt modelId="{A5F44CB5-8D72-4141-BBD2-A206B99246D8}" type="parTrans" cxnId="{B536732A-DFBF-4C77-9AC8-15B90895DE55}">
      <dgm:prSet/>
      <dgm:spPr/>
      <dgm:t>
        <a:bodyPr/>
        <a:lstStyle/>
        <a:p>
          <a:endParaRPr lang="hr-HR"/>
        </a:p>
      </dgm:t>
    </dgm:pt>
    <dgm:pt modelId="{69E56E3B-F251-4156-B4AA-5F07C518DDF1}" type="sibTrans" cxnId="{B536732A-DFBF-4C77-9AC8-15B90895DE55}">
      <dgm:prSet/>
      <dgm:spPr/>
      <dgm:t>
        <a:bodyPr/>
        <a:lstStyle/>
        <a:p>
          <a:endParaRPr lang="hr-HR"/>
        </a:p>
      </dgm:t>
    </dgm:pt>
    <dgm:pt modelId="{51B10310-90C3-4713-ACC1-8BD98CE1983F}">
      <dgm:prSet phldrT="[Tekst]"/>
      <dgm:spPr/>
      <dgm:t>
        <a:bodyPr/>
        <a:lstStyle/>
        <a:p>
          <a:r>
            <a:rPr lang="hr-HR" dirty="0"/>
            <a:t>Odgojno-obrazovna ustanova obraća se Agenciji za odgoj i obrazovanje i iskazuje potrebu za edukacijom i/ili  radionicama te šalje relevantnu dokumentaciju Agenciji za odgoj i obrazovanje.</a:t>
          </a:r>
        </a:p>
      </dgm:t>
    </dgm:pt>
    <dgm:pt modelId="{B0F96669-F5E2-41DE-B197-0427B0FDC127}" type="parTrans" cxnId="{9DFA4496-9FD9-40DA-9EE6-19E2DD9FF1B6}">
      <dgm:prSet/>
      <dgm:spPr/>
      <dgm:t>
        <a:bodyPr/>
        <a:lstStyle/>
        <a:p>
          <a:endParaRPr lang="hr-HR"/>
        </a:p>
      </dgm:t>
    </dgm:pt>
    <dgm:pt modelId="{6A38A42C-3A91-4A3F-A8F8-032F3B763A63}" type="sibTrans" cxnId="{9DFA4496-9FD9-40DA-9EE6-19E2DD9FF1B6}">
      <dgm:prSet/>
      <dgm:spPr/>
      <dgm:t>
        <a:bodyPr/>
        <a:lstStyle/>
        <a:p>
          <a:endParaRPr lang="hr-HR"/>
        </a:p>
      </dgm:t>
    </dgm:pt>
    <dgm:pt modelId="{2D83FD30-C8F0-48BE-8537-5DBD7BED5C20}">
      <dgm:prSet phldrT="[Tekst]"/>
      <dgm:spPr/>
      <dgm:t>
        <a:bodyPr/>
        <a:lstStyle/>
        <a:p>
          <a:r>
            <a:rPr lang="hr-HR" dirty="0">
              <a:solidFill>
                <a:schemeClr val="accent2">
                  <a:lumMod val="75000"/>
                </a:schemeClr>
              </a:solidFill>
            </a:rPr>
            <a:t>AGENCIJA  ZA ODGOJ I OBRAZOVANJE</a:t>
          </a:r>
        </a:p>
      </dgm:t>
    </dgm:pt>
    <dgm:pt modelId="{B2D3D178-3B82-4D70-946A-4BD06932B4B6}" type="parTrans" cxnId="{D4BD780F-8D40-4FA0-8D9E-8ED57E2CBE9F}">
      <dgm:prSet/>
      <dgm:spPr/>
      <dgm:t>
        <a:bodyPr/>
        <a:lstStyle/>
        <a:p>
          <a:endParaRPr lang="hr-HR"/>
        </a:p>
      </dgm:t>
    </dgm:pt>
    <dgm:pt modelId="{A57B7706-E3C3-49BE-BF15-29ACB6FDEE73}" type="sibTrans" cxnId="{D4BD780F-8D40-4FA0-8D9E-8ED57E2CBE9F}">
      <dgm:prSet/>
      <dgm:spPr/>
      <dgm:t>
        <a:bodyPr/>
        <a:lstStyle/>
        <a:p>
          <a:endParaRPr lang="hr-HR"/>
        </a:p>
      </dgm:t>
    </dgm:pt>
    <dgm:pt modelId="{5BF59499-4F6C-44E7-B79D-1DBD0FE54B49}">
      <dgm:prSet phldrT="[Tekst]"/>
      <dgm:spPr/>
      <dgm:t>
        <a:bodyPr/>
        <a:lstStyle/>
        <a:p>
          <a:r>
            <a:rPr lang="hr-HR" dirty="0"/>
            <a:t>POLIKLINIKA SUVAG</a:t>
          </a:r>
        </a:p>
      </dgm:t>
    </dgm:pt>
    <dgm:pt modelId="{538EFEA1-225D-4B29-A53C-B402EBC4CDE1}" type="parTrans" cxnId="{BD61771F-437B-410E-95E6-376FE70CFC46}">
      <dgm:prSet/>
      <dgm:spPr/>
      <dgm:t>
        <a:bodyPr/>
        <a:lstStyle/>
        <a:p>
          <a:endParaRPr lang="hr-HR"/>
        </a:p>
      </dgm:t>
    </dgm:pt>
    <dgm:pt modelId="{E8EE1C0D-0243-41E9-B02E-01AF5EB81B85}" type="sibTrans" cxnId="{BD61771F-437B-410E-95E6-376FE70CFC46}">
      <dgm:prSet/>
      <dgm:spPr/>
      <dgm:t>
        <a:bodyPr/>
        <a:lstStyle/>
        <a:p>
          <a:endParaRPr lang="hr-HR"/>
        </a:p>
      </dgm:t>
    </dgm:pt>
    <dgm:pt modelId="{A0F6A258-A3B4-47C4-B58E-1331234F7604}">
      <dgm:prSet/>
      <dgm:spPr/>
      <dgm:t>
        <a:bodyPr/>
        <a:lstStyle/>
        <a:p>
          <a:r>
            <a:rPr lang="hr-HR" dirty="0"/>
            <a:t>Agencija za odgoj i obrazovanje  na temelju relevantne dokumentacije  odabire ustanovu koja je stručna i kompetentna da održi edukaciju.</a:t>
          </a:r>
        </a:p>
      </dgm:t>
    </dgm:pt>
    <dgm:pt modelId="{01845CEB-828E-4213-8ACC-EFCBFB5F95F1}" type="parTrans" cxnId="{197AA27C-E2FC-4990-B16B-6197C0ECBD88}">
      <dgm:prSet/>
      <dgm:spPr/>
      <dgm:t>
        <a:bodyPr/>
        <a:lstStyle/>
        <a:p>
          <a:endParaRPr lang="hr-HR"/>
        </a:p>
      </dgm:t>
    </dgm:pt>
    <dgm:pt modelId="{7F7B9B15-5122-45FE-9A8A-03784BF6FC5C}" type="sibTrans" cxnId="{197AA27C-E2FC-4990-B16B-6197C0ECBD88}">
      <dgm:prSet/>
      <dgm:spPr/>
      <dgm:t>
        <a:bodyPr/>
        <a:lstStyle/>
        <a:p>
          <a:endParaRPr lang="hr-HR"/>
        </a:p>
      </dgm:t>
    </dgm:pt>
    <dgm:pt modelId="{F39AFF4A-0012-456F-9E10-F3A5A2D1A39D}">
      <dgm:prSet/>
      <dgm:spPr/>
      <dgm:t>
        <a:bodyPr/>
        <a:lstStyle/>
        <a:p>
          <a:r>
            <a:rPr lang="hr-HR" dirty="0"/>
            <a:t>U  dogovoru s višom savjetnicom Agencije za odgoj i obrazovanje, članovi mobilnog tima Poliklinika SUVAG pripremaju edukaciju za djelatnike odgojno-obrazovne ustanove</a:t>
          </a:r>
        </a:p>
      </dgm:t>
    </dgm:pt>
    <dgm:pt modelId="{1DD8DC34-A96B-49DC-891E-F620F92083E1}" type="parTrans" cxnId="{E4BFB825-C26B-4AED-A5BF-528E2150D810}">
      <dgm:prSet/>
      <dgm:spPr/>
      <dgm:t>
        <a:bodyPr/>
        <a:lstStyle/>
        <a:p>
          <a:endParaRPr lang="hr-HR"/>
        </a:p>
      </dgm:t>
    </dgm:pt>
    <dgm:pt modelId="{A6509E1E-956E-4BA5-B0D1-6467FAE39D24}" type="sibTrans" cxnId="{E4BFB825-C26B-4AED-A5BF-528E2150D810}">
      <dgm:prSet/>
      <dgm:spPr/>
      <dgm:t>
        <a:bodyPr/>
        <a:lstStyle/>
        <a:p>
          <a:endParaRPr lang="hr-HR"/>
        </a:p>
      </dgm:t>
    </dgm:pt>
    <dgm:pt modelId="{79DD4547-ABD2-4DBF-B26C-07AE11DCFEB3}">
      <dgm:prSet/>
      <dgm:spPr>
        <a:solidFill>
          <a:schemeClr val="accent2"/>
        </a:solidFill>
      </dgm:spPr>
      <dgm:t>
        <a:bodyPr/>
        <a:lstStyle/>
        <a:p>
          <a:r>
            <a:rPr lang="hr-HR" dirty="0"/>
            <a:t>ODGOJNO-OBRAZOVNA USTANOVA</a:t>
          </a:r>
        </a:p>
      </dgm:t>
    </dgm:pt>
    <dgm:pt modelId="{3729808C-15B8-4ECF-9504-53E10EBF7BDE}" type="parTrans" cxnId="{7FB9BDC7-35D7-4F21-BF43-5B7D68C4A783}">
      <dgm:prSet/>
      <dgm:spPr/>
      <dgm:t>
        <a:bodyPr/>
        <a:lstStyle/>
        <a:p>
          <a:endParaRPr lang="hr-HR"/>
        </a:p>
      </dgm:t>
    </dgm:pt>
    <dgm:pt modelId="{49A61B49-9DAD-4375-8E07-4979851AFA7D}" type="sibTrans" cxnId="{7FB9BDC7-35D7-4F21-BF43-5B7D68C4A783}">
      <dgm:prSet/>
      <dgm:spPr/>
      <dgm:t>
        <a:bodyPr/>
        <a:lstStyle/>
        <a:p>
          <a:endParaRPr lang="hr-HR"/>
        </a:p>
      </dgm:t>
    </dgm:pt>
    <dgm:pt modelId="{54038060-8A0E-4BD5-ABB1-DA339DA5B18E}">
      <dgm:prSet/>
      <dgm:spPr/>
      <dgm:t>
        <a:bodyPr/>
        <a:lstStyle/>
        <a:p>
          <a:r>
            <a:rPr lang="hr-HR" dirty="0"/>
            <a:t>Održava se edukacija i/ili radionice koje su prilagođene potrebama odgojno-obrazovnih djelatnika ustanove s obzirom na vrstu i stupanj teškoće djeteta </a:t>
          </a:r>
          <a:r>
            <a:rPr lang="hr-HR" dirty="0" err="1"/>
            <a:t>tj</a:t>
          </a:r>
          <a:r>
            <a:rPr lang="hr-HR" dirty="0"/>
            <a:t>. učenika</a:t>
          </a:r>
        </a:p>
      </dgm:t>
    </dgm:pt>
    <dgm:pt modelId="{F183652E-0E56-4742-A762-8A82DDA1A205}" type="parTrans" cxnId="{C67EF8A3-FB54-4E96-8A69-8757EF83DD7A}">
      <dgm:prSet/>
      <dgm:spPr/>
      <dgm:t>
        <a:bodyPr/>
        <a:lstStyle/>
        <a:p>
          <a:endParaRPr lang="hr-HR"/>
        </a:p>
      </dgm:t>
    </dgm:pt>
    <dgm:pt modelId="{A2357272-C9D0-45E3-9D9F-465183CDF35A}" type="sibTrans" cxnId="{C67EF8A3-FB54-4E96-8A69-8757EF83DD7A}">
      <dgm:prSet/>
      <dgm:spPr/>
      <dgm:t>
        <a:bodyPr/>
        <a:lstStyle/>
        <a:p>
          <a:endParaRPr lang="hr-HR"/>
        </a:p>
      </dgm:t>
    </dgm:pt>
    <dgm:pt modelId="{55D867F4-EF21-409D-BC36-DDD6134DE430}" type="pres">
      <dgm:prSet presAssocID="{52C26DA1-4ACE-46FE-B135-165A683D4680}" presName="Name0" presStyleCnt="0">
        <dgm:presLayoutVars>
          <dgm:dir/>
          <dgm:animLvl val="lvl"/>
          <dgm:resizeHandles val="exact"/>
        </dgm:presLayoutVars>
      </dgm:prSet>
      <dgm:spPr/>
    </dgm:pt>
    <dgm:pt modelId="{F2042F34-90D6-4C99-85A4-2068360DF587}" type="pres">
      <dgm:prSet presAssocID="{52C26DA1-4ACE-46FE-B135-165A683D4680}" presName="tSp" presStyleCnt="0"/>
      <dgm:spPr/>
    </dgm:pt>
    <dgm:pt modelId="{1B1AEC24-9344-4024-A208-838F62B67447}" type="pres">
      <dgm:prSet presAssocID="{52C26DA1-4ACE-46FE-B135-165A683D4680}" presName="bSp" presStyleCnt="0"/>
      <dgm:spPr/>
    </dgm:pt>
    <dgm:pt modelId="{4F4F282E-EC7D-4978-89BA-AEEA3C0036A3}" type="pres">
      <dgm:prSet presAssocID="{52C26DA1-4ACE-46FE-B135-165A683D4680}" presName="process" presStyleCnt="0"/>
      <dgm:spPr/>
    </dgm:pt>
    <dgm:pt modelId="{E082D5DC-8C07-461E-8D0C-7F3425873516}" type="pres">
      <dgm:prSet presAssocID="{594D209E-55F5-4B94-9C62-2E294F8C6892}" presName="composite1" presStyleCnt="0"/>
      <dgm:spPr/>
    </dgm:pt>
    <dgm:pt modelId="{42785C46-319E-449A-81CB-615C462FB123}" type="pres">
      <dgm:prSet presAssocID="{594D209E-55F5-4B94-9C62-2E294F8C6892}" presName="dummyNode1" presStyleLbl="node1" presStyleIdx="0" presStyleCnt="4"/>
      <dgm:spPr/>
    </dgm:pt>
    <dgm:pt modelId="{B055D64B-A42F-41CA-8D02-3A137543DA46}" type="pres">
      <dgm:prSet presAssocID="{594D209E-55F5-4B94-9C62-2E294F8C6892}" presName="childNode1" presStyleLbl="bgAcc1" presStyleIdx="0" presStyleCnt="4">
        <dgm:presLayoutVars>
          <dgm:bulletEnabled val="1"/>
        </dgm:presLayoutVars>
      </dgm:prSet>
      <dgm:spPr/>
    </dgm:pt>
    <dgm:pt modelId="{5EA0FC03-9E56-428A-B4D1-179856F297D6}" type="pres">
      <dgm:prSet presAssocID="{594D209E-55F5-4B94-9C62-2E294F8C6892}" presName="childNode1tx" presStyleLbl="bgAcc1" presStyleIdx="0" presStyleCnt="4">
        <dgm:presLayoutVars>
          <dgm:bulletEnabled val="1"/>
        </dgm:presLayoutVars>
      </dgm:prSet>
      <dgm:spPr/>
    </dgm:pt>
    <dgm:pt modelId="{2085E68F-2967-455F-B40D-47D1047E38C7}" type="pres">
      <dgm:prSet presAssocID="{594D209E-55F5-4B94-9C62-2E294F8C6892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9B62BD78-4FC2-4854-846C-70314C2D1A5F}" type="pres">
      <dgm:prSet presAssocID="{594D209E-55F5-4B94-9C62-2E294F8C6892}" presName="connSite1" presStyleCnt="0"/>
      <dgm:spPr/>
    </dgm:pt>
    <dgm:pt modelId="{168C22B5-D3E6-4544-8899-0616F66CFD65}" type="pres">
      <dgm:prSet presAssocID="{69E56E3B-F251-4156-B4AA-5F07C518DDF1}" presName="Name9" presStyleLbl="sibTrans2D1" presStyleIdx="0" presStyleCnt="3"/>
      <dgm:spPr/>
    </dgm:pt>
    <dgm:pt modelId="{6EBDD055-1C74-4C1E-80F4-597EE41C0B54}" type="pres">
      <dgm:prSet presAssocID="{2D83FD30-C8F0-48BE-8537-5DBD7BED5C20}" presName="composite2" presStyleCnt="0"/>
      <dgm:spPr/>
    </dgm:pt>
    <dgm:pt modelId="{DB60FB49-6402-4CCF-9492-BA2C0826D35D}" type="pres">
      <dgm:prSet presAssocID="{2D83FD30-C8F0-48BE-8537-5DBD7BED5C20}" presName="dummyNode2" presStyleLbl="node1" presStyleIdx="0" presStyleCnt="4"/>
      <dgm:spPr/>
    </dgm:pt>
    <dgm:pt modelId="{16E90FC6-184D-4612-B794-F6359C130E1D}" type="pres">
      <dgm:prSet presAssocID="{2D83FD30-C8F0-48BE-8537-5DBD7BED5C20}" presName="childNode2" presStyleLbl="bgAcc1" presStyleIdx="1" presStyleCnt="4">
        <dgm:presLayoutVars>
          <dgm:bulletEnabled val="1"/>
        </dgm:presLayoutVars>
      </dgm:prSet>
      <dgm:spPr/>
    </dgm:pt>
    <dgm:pt modelId="{3562ED3B-2FA3-47AB-8F32-A9049DC476DB}" type="pres">
      <dgm:prSet presAssocID="{2D83FD30-C8F0-48BE-8537-5DBD7BED5C20}" presName="childNode2tx" presStyleLbl="bgAcc1" presStyleIdx="1" presStyleCnt="4">
        <dgm:presLayoutVars>
          <dgm:bulletEnabled val="1"/>
        </dgm:presLayoutVars>
      </dgm:prSet>
      <dgm:spPr/>
    </dgm:pt>
    <dgm:pt modelId="{BF31F268-A7A6-4756-BFF1-69091BD1D3D8}" type="pres">
      <dgm:prSet presAssocID="{2D83FD30-C8F0-48BE-8537-5DBD7BED5C20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AC440684-4B3D-4B07-8333-5405094324B4}" type="pres">
      <dgm:prSet presAssocID="{2D83FD30-C8F0-48BE-8537-5DBD7BED5C20}" presName="connSite2" presStyleCnt="0"/>
      <dgm:spPr/>
    </dgm:pt>
    <dgm:pt modelId="{647DE385-B8AB-4AF6-9E17-BFFFE727DD73}" type="pres">
      <dgm:prSet presAssocID="{A57B7706-E3C3-49BE-BF15-29ACB6FDEE73}" presName="Name18" presStyleLbl="sibTrans2D1" presStyleIdx="1" presStyleCnt="3"/>
      <dgm:spPr/>
    </dgm:pt>
    <dgm:pt modelId="{E895A357-8192-4CEC-96E9-7079BEA7FB10}" type="pres">
      <dgm:prSet presAssocID="{5BF59499-4F6C-44E7-B79D-1DBD0FE54B49}" presName="composite1" presStyleCnt="0"/>
      <dgm:spPr/>
    </dgm:pt>
    <dgm:pt modelId="{CD9E3AC8-AD7F-4D22-9FE6-1CDE563A6BB0}" type="pres">
      <dgm:prSet presAssocID="{5BF59499-4F6C-44E7-B79D-1DBD0FE54B49}" presName="dummyNode1" presStyleLbl="node1" presStyleIdx="1" presStyleCnt="4"/>
      <dgm:spPr/>
    </dgm:pt>
    <dgm:pt modelId="{4F000A8C-54C9-4407-B877-3EEE8B2FC0A5}" type="pres">
      <dgm:prSet presAssocID="{5BF59499-4F6C-44E7-B79D-1DBD0FE54B49}" presName="childNode1" presStyleLbl="bgAcc1" presStyleIdx="2" presStyleCnt="4">
        <dgm:presLayoutVars>
          <dgm:bulletEnabled val="1"/>
        </dgm:presLayoutVars>
      </dgm:prSet>
      <dgm:spPr/>
    </dgm:pt>
    <dgm:pt modelId="{E5120F10-0DDD-4621-BBA7-690472FB5970}" type="pres">
      <dgm:prSet presAssocID="{5BF59499-4F6C-44E7-B79D-1DBD0FE54B49}" presName="childNode1tx" presStyleLbl="bgAcc1" presStyleIdx="2" presStyleCnt="4">
        <dgm:presLayoutVars>
          <dgm:bulletEnabled val="1"/>
        </dgm:presLayoutVars>
      </dgm:prSet>
      <dgm:spPr/>
    </dgm:pt>
    <dgm:pt modelId="{569BED92-2828-4A92-AFEC-F37F6B91805E}" type="pres">
      <dgm:prSet presAssocID="{5BF59499-4F6C-44E7-B79D-1DBD0FE54B49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B5541333-8689-42C2-AEBD-A9971F878AEB}" type="pres">
      <dgm:prSet presAssocID="{5BF59499-4F6C-44E7-B79D-1DBD0FE54B49}" presName="connSite1" presStyleCnt="0"/>
      <dgm:spPr/>
    </dgm:pt>
    <dgm:pt modelId="{E83E4081-FBA9-4956-B0E5-ACC0AA55430C}" type="pres">
      <dgm:prSet presAssocID="{E8EE1C0D-0243-41E9-B02E-01AF5EB81B85}" presName="Name9" presStyleLbl="sibTrans2D1" presStyleIdx="2" presStyleCnt="3"/>
      <dgm:spPr/>
    </dgm:pt>
    <dgm:pt modelId="{AF55DA43-8843-4BAA-8D08-63AE5A0FFA94}" type="pres">
      <dgm:prSet presAssocID="{79DD4547-ABD2-4DBF-B26C-07AE11DCFEB3}" presName="composite2" presStyleCnt="0"/>
      <dgm:spPr/>
    </dgm:pt>
    <dgm:pt modelId="{98745887-DFAD-49AE-B518-1E26A1531217}" type="pres">
      <dgm:prSet presAssocID="{79DD4547-ABD2-4DBF-B26C-07AE11DCFEB3}" presName="dummyNode2" presStyleLbl="node1" presStyleIdx="2" presStyleCnt="4"/>
      <dgm:spPr/>
    </dgm:pt>
    <dgm:pt modelId="{0D3A9745-23F7-4B52-9C95-6A4EF10BEF73}" type="pres">
      <dgm:prSet presAssocID="{79DD4547-ABD2-4DBF-B26C-07AE11DCFEB3}" presName="childNode2" presStyleLbl="bgAcc1" presStyleIdx="3" presStyleCnt="4">
        <dgm:presLayoutVars>
          <dgm:bulletEnabled val="1"/>
        </dgm:presLayoutVars>
      </dgm:prSet>
      <dgm:spPr/>
    </dgm:pt>
    <dgm:pt modelId="{96BEBD3B-4115-4F8B-A1BF-3886C7C899B1}" type="pres">
      <dgm:prSet presAssocID="{79DD4547-ABD2-4DBF-B26C-07AE11DCFEB3}" presName="childNode2tx" presStyleLbl="bgAcc1" presStyleIdx="3" presStyleCnt="4">
        <dgm:presLayoutVars>
          <dgm:bulletEnabled val="1"/>
        </dgm:presLayoutVars>
      </dgm:prSet>
      <dgm:spPr/>
    </dgm:pt>
    <dgm:pt modelId="{A10091B3-7E60-4286-A11C-96286410F147}" type="pres">
      <dgm:prSet presAssocID="{79DD4547-ABD2-4DBF-B26C-07AE11DCFEB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96AAAFA6-E6A0-43FE-8678-4AA87C5D9BC2}" type="pres">
      <dgm:prSet presAssocID="{79DD4547-ABD2-4DBF-B26C-07AE11DCFEB3}" presName="connSite2" presStyleCnt="0"/>
      <dgm:spPr/>
    </dgm:pt>
  </dgm:ptLst>
  <dgm:cxnLst>
    <dgm:cxn modelId="{FD8A1E04-08B3-4F5A-B4B9-163C503A7A41}" type="presOf" srcId="{51B10310-90C3-4713-ACC1-8BD98CE1983F}" destId="{5EA0FC03-9E56-428A-B4D1-179856F297D6}" srcOrd="1" destOrd="0" presId="urn:microsoft.com/office/officeart/2005/8/layout/hProcess4"/>
    <dgm:cxn modelId="{D4BD780F-8D40-4FA0-8D9E-8ED57E2CBE9F}" srcId="{52C26DA1-4ACE-46FE-B135-165A683D4680}" destId="{2D83FD30-C8F0-48BE-8537-5DBD7BED5C20}" srcOrd="1" destOrd="0" parTransId="{B2D3D178-3B82-4D70-946A-4BD06932B4B6}" sibTransId="{A57B7706-E3C3-49BE-BF15-29ACB6FDEE73}"/>
    <dgm:cxn modelId="{63AE0013-F9CE-4B1B-831E-5CFB74BA3AE0}" type="presOf" srcId="{52C26DA1-4ACE-46FE-B135-165A683D4680}" destId="{55D867F4-EF21-409D-BC36-DDD6134DE430}" srcOrd="0" destOrd="0" presId="urn:microsoft.com/office/officeart/2005/8/layout/hProcess4"/>
    <dgm:cxn modelId="{BD61771F-437B-410E-95E6-376FE70CFC46}" srcId="{52C26DA1-4ACE-46FE-B135-165A683D4680}" destId="{5BF59499-4F6C-44E7-B79D-1DBD0FE54B49}" srcOrd="2" destOrd="0" parTransId="{538EFEA1-225D-4B29-A53C-B402EBC4CDE1}" sibTransId="{E8EE1C0D-0243-41E9-B02E-01AF5EB81B85}"/>
    <dgm:cxn modelId="{E4BFB825-C26B-4AED-A5BF-528E2150D810}" srcId="{5BF59499-4F6C-44E7-B79D-1DBD0FE54B49}" destId="{F39AFF4A-0012-456F-9E10-F3A5A2D1A39D}" srcOrd="0" destOrd="0" parTransId="{1DD8DC34-A96B-49DC-891E-F620F92083E1}" sibTransId="{A6509E1E-956E-4BA5-B0D1-6467FAE39D24}"/>
    <dgm:cxn modelId="{17690228-1911-484B-9EF8-94FFEC8309F6}" type="presOf" srcId="{51B10310-90C3-4713-ACC1-8BD98CE1983F}" destId="{B055D64B-A42F-41CA-8D02-3A137543DA46}" srcOrd="0" destOrd="0" presId="urn:microsoft.com/office/officeart/2005/8/layout/hProcess4"/>
    <dgm:cxn modelId="{B536732A-DFBF-4C77-9AC8-15B90895DE55}" srcId="{52C26DA1-4ACE-46FE-B135-165A683D4680}" destId="{594D209E-55F5-4B94-9C62-2E294F8C6892}" srcOrd="0" destOrd="0" parTransId="{A5F44CB5-8D72-4141-BBD2-A206B99246D8}" sibTransId="{69E56E3B-F251-4156-B4AA-5F07C518DDF1}"/>
    <dgm:cxn modelId="{6D45852E-5B8D-41BD-BD61-49EFE3D0674D}" type="presOf" srcId="{F39AFF4A-0012-456F-9E10-F3A5A2D1A39D}" destId="{E5120F10-0DDD-4621-BBA7-690472FB5970}" srcOrd="1" destOrd="0" presId="urn:microsoft.com/office/officeart/2005/8/layout/hProcess4"/>
    <dgm:cxn modelId="{D470D73C-719C-4525-B4E8-020E33EEC110}" type="presOf" srcId="{5BF59499-4F6C-44E7-B79D-1DBD0FE54B49}" destId="{569BED92-2828-4A92-AFEC-F37F6B91805E}" srcOrd="0" destOrd="0" presId="urn:microsoft.com/office/officeart/2005/8/layout/hProcess4"/>
    <dgm:cxn modelId="{25EC565B-689E-4ED8-ABEE-3AB7A8724593}" type="presOf" srcId="{2D83FD30-C8F0-48BE-8537-5DBD7BED5C20}" destId="{BF31F268-A7A6-4756-BFF1-69091BD1D3D8}" srcOrd="0" destOrd="0" presId="urn:microsoft.com/office/officeart/2005/8/layout/hProcess4"/>
    <dgm:cxn modelId="{5F87055E-4988-44D6-B34F-681F537FA777}" type="presOf" srcId="{E8EE1C0D-0243-41E9-B02E-01AF5EB81B85}" destId="{E83E4081-FBA9-4956-B0E5-ACC0AA55430C}" srcOrd="0" destOrd="0" presId="urn:microsoft.com/office/officeart/2005/8/layout/hProcess4"/>
    <dgm:cxn modelId="{8143B04B-BD92-4B74-A9C6-52376F750E0D}" type="presOf" srcId="{F39AFF4A-0012-456F-9E10-F3A5A2D1A39D}" destId="{4F000A8C-54C9-4407-B877-3EEE8B2FC0A5}" srcOrd="0" destOrd="0" presId="urn:microsoft.com/office/officeart/2005/8/layout/hProcess4"/>
    <dgm:cxn modelId="{75E8E254-D167-4F06-8EDA-DCDCF25BDE09}" type="presOf" srcId="{A0F6A258-A3B4-47C4-B58E-1331234F7604}" destId="{3562ED3B-2FA3-47AB-8F32-A9049DC476DB}" srcOrd="1" destOrd="0" presId="urn:microsoft.com/office/officeart/2005/8/layout/hProcess4"/>
    <dgm:cxn modelId="{4C0FF874-F13F-4D5E-B459-45E162543840}" type="presOf" srcId="{A0F6A258-A3B4-47C4-B58E-1331234F7604}" destId="{16E90FC6-184D-4612-B794-F6359C130E1D}" srcOrd="0" destOrd="0" presId="urn:microsoft.com/office/officeart/2005/8/layout/hProcess4"/>
    <dgm:cxn modelId="{197AA27C-E2FC-4990-B16B-6197C0ECBD88}" srcId="{2D83FD30-C8F0-48BE-8537-5DBD7BED5C20}" destId="{A0F6A258-A3B4-47C4-B58E-1331234F7604}" srcOrd="0" destOrd="0" parTransId="{01845CEB-828E-4213-8ACC-EFCBFB5F95F1}" sibTransId="{7F7B9B15-5122-45FE-9A8A-03784BF6FC5C}"/>
    <dgm:cxn modelId="{FA595581-FE0D-4933-9B3E-AA7DD9489382}" type="presOf" srcId="{69E56E3B-F251-4156-B4AA-5F07C518DDF1}" destId="{168C22B5-D3E6-4544-8899-0616F66CFD65}" srcOrd="0" destOrd="0" presId="urn:microsoft.com/office/officeart/2005/8/layout/hProcess4"/>
    <dgm:cxn modelId="{9DFA4496-9FD9-40DA-9EE6-19E2DD9FF1B6}" srcId="{594D209E-55F5-4B94-9C62-2E294F8C6892}" destId="{51B10310-90C3-4713-ACC1-8BD98CE1983F}" srcOrd="0" destOrd="0" parTransId="{B0F96669-F5E2-41DE-B197-0427B0FDC127}" sibTransId="{6A38A42C-3A91-4A3F-A8F8-032F3B763A63}"/>
    <dgm:cxn modelId="{54732CA2-373A-4F42-9420-F2EF05FCC926}" type="presOf" srcId="{79DD4547-ABD2-4DBF-B26C-07AE11DCFEB3}" destId="{A10091B3-7E60-4286-A11C-96286410F147}" srcOrd="0" destOrd="0" presId="urn:microsoft.com/office/officeart/2005/8/layout/hProcess4"/>
    <dgm:cxn modelId="{C67EF8A3-FB54-4E96-8A69-8757EF83DD7A}" srcId="{79DD4547-ABD2-4DBF-B26C-07AE11DCFEB3}" destId="{54038060-8A0E-4BD5-ABB1-DA339DA5B18E}" srcOrd="0" destOrd="0" parTransId="{F183652E-0E56-4742-A762-8A82DDA1A205}" sibTransId="{A2357272-C9D0-45E3-9D9F-465183CDF35A}"/>
    <dgm:cxn modelId="{297C40C7-E890-4D7B-AD46-B1CC45C14DD0}" type="presOf" srcId="{54038060-8A0E-4BD5-ABB1-DA339DA5B18E}" destId="{0D3A9745-23F7-4B52-9C95-6A4EF10BEF73}" srcOrd="0" destOrd="0" presId="urn:microsoft.com/office/officeart/2005/8/layout/hProcess4"/>
    <dgm:cxn modelId="{7FB9BDC7-35D7-4F21-BF43-5B7D68C4A783}" srcId="{52C26DA1-4ACE-46FE-B135-165A683D4680}" destId="{79DD4547-ABD2-4DBF-B26C-07AE11DCFEB3}" srcOrd="3" destOrd="0" parTransId="{3729808C-15B8-4ECF-9504-53E10EBF7BDE}" sibTransId="{49A61B49-9DAD-4375-8E07-4979851AFA7D}"/>
    <dgm:cxn modelId="{04B368D0-4BFD-48CC-8D36-B952503B223E}" type="presOf" srcId="{594D209E-55F5-4B94-9C62-2E294F8C6892}" destId="{2085E68F-2967-455F-B40D-47D1047E38C7}" srcOrd="0" destOrd="0" presId="urn:microsoft.com/office/officeart/2005/8/layout/hProcess4"/>
    <dgm:cxn modelId="{FF6396D4-CEEE-4C05-85B5-F060FB99418A}" type="presOf" srcId="{54038060-8A0E-4BD5-ABB1-DA339DA5B18E}" destId="{96BEBD3B-4115-4F8B-A1BF-3886C7C899B1}" srcOrd="1" destOrd="0" presId="urn:microsoft.com/office/officeart/2005/8/layout/hProcess4"/>
    <dgm:cxn modelId="{3967ACFC-35D6-4FAB-9EC4-DB1132899915}" type="presOf" srcId="{A57B7706-E3C3-49BE-BF15-29ACB6FDEE73}" destId="{647DE385-B8AB-4AF6-9E17-BFFFE727DD73}" srcOrd="0" destOrd="0" presId="urn:microsoft.com/office/officeart/2005/8/layout/hProcess4"/>
    <dgm:cxn modelId="{8D582C8E-3CDE-4FF1-AED1-B2BBD881D685}" type="presParOf" srcId="{55D867F4-EF21-409D-BC36-DDD6134DE430}" destId="{F2042F34-90D6-4C99-85A4-2068360DF587}" srcOrd="0" destOrd="0" presId="urn:microsoft.com/office/officeart/2005/8/layout/hProcess4"/>
    <dgm:cxn modelId="{22611B70-398C-4DC8-BF6B-A422103C1F90}" type="presParOf" srcId="{55D867F4-EF21-409D-BC36-DDD6134DE430}" destId="{1B1AEC24-9344-4024-A208-838F62B67447}" srcOrd="1" destOrd="0" presId="urn:microsoft.com/office/officeart/2005/8/layout/hProcess4"/>
    <dgm:cxn modelId="{B68EF598-B0E2-42ED-BA9B-984E87420B2D}" type="presParOf" srcId="{55D867F4-EF21-409D-BC36-DDD6134DE430}" destId="{4F4F282E-EC7D-4978-89BA-AEEA3C0036A3}" srcOrd="2" destOrd="0" presId="urn:microsoft.com/office/officeart/2005/8/layout/hProcess4"/>
    <dgm:cxn modelId="{04E61C6D-275A-4CB9-AF69-7F12B77A0DEF}" type="presParOf" srcId="{4F4F282E-EC7D-4978-89BA-AEEA3C0036A3}" destId="{E082D5DC-8C07-461E-8D0C-7F3425873516}" srcOrd="0" destOrd="0" presId="urn:microsoft.com/office/officeart/2005/8/layout/hProcess4"/>
    <dgm:cxn modelId="{3310F5A2-08AE-45D2-8CF6-1C82BFA37D0D}" type="presParOf" srcId="{E082D5DC-8C07-461E-8D0C-7F3425873516}" destId="{42785C46-319E-449A-81CB-615C462FB123}" srcOrd="0" destOrd="0" presId="urn:microsoft.com/office/officeart/2005/8/layout/hProcess4"/>
    <dgm:cxn modelId="{481FD8FF-97F7-43F6-8718-EA55EEEF0F7F}" type="presParOf" srcId="{E082D5DC-8C07-461E-8D0C-7F3425873516}" destId="{B055D64B-A42F-41CA-8D02-3A137543DA46}" srcOrd="1" destOrd="0" presId="urn:microsoft.com/office/officeart/2005/8/layout/hProcess4"/>
    <dgm:cxn modelId="{8ED60475-F813-42BD-83F0-9008EAB34A1B}" type="presParOf" srcId="{E082D5DC-8C07-461E-8D0C-7F3425873516}" destId="{5EA0FC03-9E56-428A-B4D1-179856F297D6}" srcOrd="2" destOrd="0" presId="urn:microsoft.com/office/officeart/2005/8/layout/hProcess4"/>
    <dgm:cxn modelId="{2B817F54-2730-4D72-B78D-0A58B3885082}" type="presParOf" srcId="{E082D5DC-8C07-461E-8D0C-7F3425873516}" destId="{2085E68F-2967-455F-B40D-47D1047E38C7}" srcOrd="3" destOrd="0" presId="urn:microsoft.com/office/officeart/2005/8/layout/hProcess4"/>
    <dgm:cxn modelId="{8E4201FD-8DA6-4795-BA8A-F5D04A8A5DF4}" type="presParOf" srcId="{E082D5DC-8C07-461E-8D0C-7F3425873516}" destId="{9B62BD78-4FC2-4854-846C-70314C2D1A5F}" srcOrd="4" destOrd="0" presId="urn:microsoft.com/office/officeart/2005/8/layout/hProcess4"/>
    <dgm:cxn modelId="{4875D234-0514-4779-A7B1-208C03219E06}" type="presParOf" srcId="{4F4F282E-EC7D-4978-89BA-AEEA3C0036A3}" destId="{168C22B5-D3E6-4544-8899-0616F66CFD65}" srcOrd="1" destOrd="0" presId="urn:microsoft.com/office/officeart/2005/8/layout/hProcess4"/>
    <dgm:cxn modelId="{6AD03CD7-35D1-477E-9ADD-AD2F1A3847F0}" type="presParOf" srcId="{4F4F282E-EC7D-4978-89BA-AEEA3C0036A3}" destId="{6EBDD055-1C74-4C1E-80F4-597EE41C0B54}" srcOrd="2" destOrd="0" presId="urn:microsoft.com/office/officeart/2005/8/layout/hProcess4"/>
    <dgm:cxn modelId="{B4B6F4A9-8EE6-4993-9EC1-CB5602F7D374}" type="presParOf" srcId="{6EBDD055-1C74-4C1E-80F4-597EE41C0B54}" destId="{DB60FB49-6402-4CCF-9492-BA2C0826D35D}" srcOrd="0" destOrd="0" presId="urn:microsoft.com/office/officeart/2005/8/layout/hProcess4"/>
    <dgm:cxn modelId="{95CC5148-5A0F-48D2-B823-CEF44D0C2446}" type="presParOf" srcId="{6EBDD055-1C74-4C1E-80F4-597EE41C0B54}" destId="{16E90FC6-184D-4612-B794-F6359C130E1D}" srcOrd="1" destOrd="0" presId="urn:microsoft.com/office/officeart/2005/8/layout/hProcess4"/>
    <dgm:cxn modelId="{64FE8B20-8D54-4B98-A122-C9062401C343}" type="presParOf" srcId="{6EBDD055-1C74-4C1E-80F4-597EE41C0B54}" destId="{3562ED3B-2FA3-47AB-8F32-A9049DC476DB}" srcOrd="2" destOrd="0" presId="urn:microsoft.com/office/officeart/2005/8/layout/hProcess4"/>
    <dgm:cxn modelId="{36478DA1-82F0-4F97-BBBD-AC67475559E9}" type="presParOf" srcId="{6EBDD055-1C74-4C1E-80F4-597EE41C0B54}" destId="{BF31F268-A7A6-4756-BFF1-69091BD1D3D8}" srcOrd="3" destOrd="0" presId="urn:microsoft.com/office/officeart/2005/8/layout/hProcess4"/>
    <dgm:cxn modelId="{71FD9DFC-688C-4DBA-85DB-960A6A80D4FC}" type="presParOf" srcId="{6EBDD055-1C74-4C1E-80F4-597EE41C0B54}" destId="{AC440684-4B3D-4B07-8333-5405094324B4}" srcOrd="4" destOrd="0" presId="urn:microsoft.com/office/officeart/2005/8/layout/hProcess4"/>
    <dgm:cxn modelId="{9183BD58-3059-4D6B-9725-0B9DAD1B7939}" type="presParOf" srcId="{4F4F282E-EC7D-4978-89BA-AEEA3C0036A3}" destId="{647DE385-B8AB-4AF6-9E17-BFFFE727DD73}" srcOrd="3" destOrd="0" presId="urn:microsoft.com/office/officeart/2005/8/layout/hProcess4"/>
    <dgm:cxn modelId="{55AD2108-B762-482F-A875-63BA5C34993C}" type="presParOf" srcId="{4F4F282E-EC7D-4978-89BA-AEEA3C0036A3}" destId="{E895A357-8192-4CEC-96E9-7079BEA7FB10}" srcOrd="4" destOrd="0" presId="urn:microsoft.com/office/officeart/2005/8/layout/hProcess4"/>
    <dgm:cxn modelId="{B437729E-8BDE-4EE1-BC3B-C55D66DBAAFB}" type="presParOf" srcId="{E895A357-8192-4CEC-96E9-7079BEA7FB10}" destId="{CD9E3AC8-AD7F-4D22-9FE6-1CDE563A6BB0}" srcOrd="0" destOrd="0" presId="urn:microsoft.com/office/officeart/2005/8/layout/hProcess4"/>
    <dgm:cxn modelId="{06D9C9E6-F313-4219-B977-5A2C30BFAEEB}" type="presParOf" srcId="{E895A357-8192-4CEC-96E9-7079BEA7FB10}" destId="{4F000A8C-54C9-4407-B877-3EEE8B2FC0A5}" srcOrd="1" destOrd="0" presId="urn:microsoft.com/office/officeart/2005/8/layout/hProcess4"/>
    <dgm:cxn modelId="{974040F7-749C-45DD-A7CC-BBA753916A23}" type="presParOf" srcId="{E895A357-8192-4CEC-96E9-7079BEA7FB10}" destId="{E5120F10-0DDD-4621-BBA7-690472FB5970}" srcOrd="2" destOrd="0" presId="urn:microsoft.com/office/officeart/2005/8/layout/hProcess4"/>
    <dgm:cxn modelId="{483B2288-F542-48BB-B03E-3DFA770865D7}" type="presParOf" srcId="{E895A357-8192-4CEC-96E9-7079BEA7FB10}" destId="{569BED92-2828-4A92-AFEC-F37F6B91805E}" srcOrd="3" destOrd="0" presId="urn:microsoft.com/office/officeart/2005/8/layout/hProcess4"/>
    <dgm:cxn modelId="{22443EF0-AEB2-4B21-B2D1-07ADF8CC9A54}" type="presParOf" srcId="{E895A357-8192-4CEC-96E9-7079BEA7FB10}" destId="{B5541333-8689-42C2-AEBD-A9971F878AEB}" srcOrd="4" destOrd="0" presId="urn:microsoft.com/office/officeart/2005/8/layout/hProcess4"/>
    <dgm:cxn modelId="{01DF04D2-BE7D-477C-81F2-BA9BECBFCFB1}" type="presParOf" srcId="{4F4F282E-EC7D-4978-89BA-AEEA3C0036A3}" destId="{E83E4081-FBA9-4956-B0E5-ACC0AA55430C}" srcOrd="5" destOrd="0" presId="urn:microsoft.com/office/officeart/2005/8/layout/hProcess4"/>
    <dgm:cxn modelId="{516D8231-3498-4374-9F1E-B7A373578F2B}" type="presParOf" srcId="{4F4F282E-EC7D-4978-89BA-AEEA3C0036A3}" destId="{AF55DA43-8843-4BAA-8D08-63AE5A0FFA94}" srcOrd="6" destOrd="0" presId="urn:microsoft.com/office/officeart/2005/8/layout/hProcess4"/>
    <dgm:cxn modelId="{B7174652-44A3-471B-B659-2B568CF615E4}" type="presParOf" srcId="{AF55DA43-8843-4BAA-8D08-63AE5A0FFA94}" destId="{98745887-DFAD-49AE-B518-1E26A1531217}" srcOrd="0" destOrd="0" presId="urn:microsoft.com/office/officeart/2005/8/layout/hProcess4"/>
    <dgm:cxn modelId="{C500FB4D-4ABD-4F1F-8B7B-4DA74591A115}" type="presParOf" srcId="{AF55DA43-8843-4BAA-8D08-63AE5A0FFA94}" destId="{0D3A9745-23F7-4B52-9C95-6A4EF10BEF73}" srcOrd="1" destOrd="0" presId="urn:microsoft.com/office/officeart/2005/8/layout/hProcess4"/>
    <dgm:cxn modelId="{4FFAE962-D333-46B6-8A8E-E94B46F90208}" type="presParOf" srcId="{AF55DA43-8843-4BAA-8D08-63AE5A0FFA94}" destId="{96BEBD3B-4115-4F8B-A1BF-3886C7C899B1}" srcOrd="2" destOrd="0" presId="urn:microsoft.com/office/officeart/2005/8/layout/hProcess4"/>
    <dgm:cxn modelId="{5E524432-C2A5-4037-8960-40817200D597}" type="presParOf" srcId="{AF55DA43-8843-4BAA-8D08-63AE5A0FFA94}" destId="{A10091B3-7E60-4286-A11C-96286410F147}" srcOrd="3" destOrd="0" presId="urn:microsoft.com/office/officeart/2005/8/layout/hProcess4"/>
    <dgm:cxn modelId="{256FD579-993F-48F4-BDA4-1687139047CB}" type="presParOf" srcId="{AF55DA43-8843-4BAA-8D08-63AE5A0FFA94}" destId="{96AAAFA6-E6A0-43FE-8678-4AA87C5D9BC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5D795B-A087-437D-8A39-EA81EA1A94D5}" type="doc">
      <dgm:prSet loTypeId="urn:microsoft.com/office/officeart/2005/8/layout/matrix3" loCatId="matrix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7BF1F2D2-290A-412F-8562-B4ECE4D7AE85}">
      <dgm:prSet phldrT="[Tekst]"/>
      <dgm:spPr/>
      <dgm:t>
        <a:bodyPr/>
        <a:lstStyle/>
        <a:p>
          <a:r>
            <a:rPr lang="hr-HR" altLang="ko-KR" b="1" dirty="0">
              <a:cs typeface="Arial" pitchFamily="34" charset="0"/>
            </a:rPr>
            <a:t>ODGOJNO-OBRAZOVNI DJELATNIK</a:t>
          </a:r>
          <a:endParaRPr lang="hr-HR" dirty="0"/>
        </a:p>
      </dgm:t>
    </dgm:pt>
    <dgm:pt modelId="{947D89F5-CA0B-414F-B4AD-825773AE0EA9}" type="parTrans" cxnId="{A5989249-B014-4E87-822C-6DBEB7EFBFF3}">
      <dgm:prSet/>
      <dgm:spPr/>
      <dgm:t>
        <a:bodyPr/>
        <a:lstStyle/>
        <a:p>
          <a:endParaRPr lang="hr-HR"/>
        </a:p>
      </dgm:t>
    </dgm:pt>
    <dgm:pt modelId="{93DEAE1D-34AF-4EA2-A999-87567D0B51BC}" type="sibTrans" cxnId="{A5989249-B014-4E87-822C-6DBEB7EFBFF3}">
      <dgm:prSet/>
      <dgm:spPr/>
      <dgm:t>
        <a:bodyPr/>
        <a:lstStyle/>
        <a:p>
          <a:endParaRPr lang="hr-HR"/>
        </a:p>
      </dgm:t>
    </dgm:pt>
    <dgm:pt modelId="{0E8C1679-B077-4DFD-9392-FBE285502656}">
      <dgm:prSet phldrT="[Tekst]"/>
      <dgm:spPr/>
      <dgm:t>
        <a:bodyPr/>
        <a:lstStyle/>
        <a:p>
          <a:r>
            <a:rPr lang="hr-HR" dirty="0">
              <a:solidFill>
                <a:schemeClr val="accent2">
                  <a:lumMod val="75000"/>
                </a:schemeClr>
              </a:solidFill>
            </a:rPr>
            <a:t>ZDRAVSTVENI DJELATNICI PREMA POTREBI</a:t>
          </a:r>
        </a:p>
      </dgm:t>
    </dgm:pt>
    <dgm:pt modelId="{489FE6F7-7FC9-4896-9A0F-203DE1179316}" type="parTrans" cxnId="{BE998897-9AFE-4287-BBE1-A95C3371D67A}">
      <dgm:prSet/>
      <dgm:spPr/>
      <dgm:t>
        <a:bodyPr/>
        <a:lstStyle/>
        <a:p>
          <a:endParaRPr lang="hr-HR"/>
        </a:p>
      </dgm:t>
    </dgm:pt>
    <dgm:pt modelId="{558B43DD-7B17-4A53-99A5-1F7662B8AA0E}" type="sibTrans" cxnId="{BE998897-9AFE-4287-BBE1-A95C3371D67A}">
      <dgm:prSet/>
      <dgm:spPr/>
      <dgm:t>
        <a:bodyPr/>
        <a:lstStyle/>
        <a:p>
          <a:endParaRPr lang="hr-HR"/>
        </a:p>
      </dgm:t>
    </dgm:pt>
    <dgm:pt modelId="{0A1D11AB-0AE1-44BA-8647-12319B0865E4}">
      <dgm:prSet phldrT="[Tekst]"/>
      <dgm:spPr/>
      <dgm:t>
        <a:bodyPr/>
        <a:lstStyle/>
        <a:p>
          <a:r>
            <a:rPr lang="hr-HR" altLang="ko-KR" b="1" dirty="0">
              <a:cs typeface="Arial" pitchFamily="34" charset="0"/>
            </a:rPr>
            <a:t>VIŠA SAVJETNICA</a:t>
          </a:r>
        </a:p>
        <a:p>
          <a:r>
            <a:rPr lang="hr-HR" altLang="ko-KR" b="1" dirty="0">
              <a:cs typeface="Arial" pitchFamily="34" charset="0"/>
            </a:rPr>
            <a:t>AZOO</a:t>
          </a:r>
          <a:endParaRPr lang="hr-HR" dirty="0"/>
        </a:p>
      </dgm:t>
    </dgm:pt>
    <dgm:pt modelId="{81605B7E-B70A-4D40-9ADC-576BB5272170}" type="parTrans" cxnId="{D3B6B8B0-35F4-4E39-AC31-1969CB902152}">
      <dgm:prSet/>
      <dgm:spPr/>
      <dgm:t>
        <a:bodyPr/>
        <a:lstStyle/>
        <a:p>
          <a:endParaRPr lang="hr-HR"/>
        </a:p>
      </dgm:t>
    </dgm:pt>
    <dgm:pt modelId="{EB72EE17-9446-4F3E-A902-A95CBA89312F}" type="sibTrans" cxnId="{D3B6B8B0-35F4-4E39-AC31-1969CB902152}">
      <dgm:prSet/>
      <dgm:spPr/>
      <dgm:t>
        <a:bodyPr/>
        <a:lstStyle/>
        <a:p>
          <a:endParaRPr lang="hr-HR"/>
        </a:p>
      </dgm:t>
    </dgm:pt>
    <dgm:pt modelId="{2E999CE5-6FFD-421F-B8EF-5DD4597193F7}">
      <dgm:prSet/>
      <dgm:spPr/>
      <dgm:t>
        <a:bodyPr/>
        <a:lstStyle/>
        <a:p>
          <a:r>
            <a:rPr lang="hr-HR" altLang="ko-KR" b="1" dirty="0">
              <a:cs typeface="Arial" pitchFamily="34" charset="0"/>
            </a:rPr>
            <a:t>LOGOPED</a:t>
          </a:r>
          <a:endParaRPr lang="ko-KR" altLang="en-US" b="1" dirty="0">
            <a:cs typeface="Arial" pitchFamily="34" charset="0"/>
          </a:endParaRPr>
        </a:p>
      </dgm:t>
    </dgm:pt>
    <dgm:pt modelId="{EA4CA2AE-E19F-4FB2-BB4D-48B041AB6F41}" type="parTrans" cxnId="{998DB216-F1BF-4F5B-B18C-69A9038899CB}">
      <dgm:prSet/>
      <dgm:spPr/>
      <dgm:t>
        <a:bodyPr/>
        <a:lstStyle/>
        <a:p>
          <a:endParaRPr lang="hr-HR"/>
        </a:p>
      </dgm:t>
    </dgm:pt>
    <dgm:pt modelId="{51ACBFBA-3011-4A0B-BCF0-2C8050ED6C6D}" type="sibTrans" cxnId="{998DB216-F1BF-4F5B-B18C-69A9038899CB}">
      <dgm:prSet/>
      <dgm:spPr/>
      <dgm:t>
        <a:bodyPr/>
        <a:lstStyle/>
        <a:p>
          <a:endParaRPr lang="hr-HR"/>
        </a:p>
      </dgm:t>
    </dgm:pt>
    <dgm:pt modelId="{310E2C51-487F-408D-B27B-F7D663B64E03}" type="pres">
      <dgm:prSet presAssocID="{ED5D795B-A087-437D-8A39-EA81EA1A94D5}" presName="matrix" presStyleCnt="0">
        <dgm:presLayoutVars>
          <dgm:chMax val="1"/>
          <dgm:dir/>
          <dgm:resizeHandles val="exact"/>
        </dgm:presLayoutVars>
      </dgm:prSet>
      <dgm:spPr/>
    </dgm:pt>
    <dgm:pt modelId="{47A2EF77-903C-4C6B-9E12-9705AB50B2B1}" type="pres">
      <dgm:prSet presAssocID="{ED5D795B-A087-437D-8A39-EA81EA1A94D5}" presName="diamond" presStyleLbl="bgShp" presStyleIdx="0" presStyleCnt="1" custLinFactNeighborX="-1026"/>
      <dgm:spPr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6C9338A0-DD14-4F82-9846-2469F7F6A119}" type="pres">
      <dgm:prSet presAssocID="{ED5D795B-A087-437D-8A39-EA81EA1A94D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AE2E513-62E6-4F9A-99E5-9B6E07052234}" type="pres">
      <dgm:prSet presAssocID="{ED5D795B-A087-437D-8A39-EA81EA1A94D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6E99004-FFCA-4DE6-AD3F-B51195C62905}" type="pres">
      <dgm:prSet presAssocID="{ED5D795B-A087-437D-8A39-EA81EA1A94D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3983D0A-7373-4753-A499-FC0997A34682}" type="pres">
      <dgm:prSet presAssocID="{ED5D795B-A087-437D-8A39-EA81EA1A94D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98DB216-F1BF-4F5B-B18C-69A9038899CB}" srcId="{ED5D795B-A087-437D-8A39-EA81EA1A94D5}" destId="{2E999CE5-6FFD-421F-B8EF-5DD4597193F7}" srcOrd="1" destOrd="0" parTransId="{EA4CA2AE-E19F-4FB2-BB4D-48B041AB6F41}" sibTransId="{51ACBFBA-3011-4A0B-BCF0-2C8050ED6C6D}"/>
    <dgm:cxn modelId="{0557B617-B1CA-4E1D-B614-866216ED9828}" type="presOf" srcId="{7BF1F2D2-290A-412F-8562-B4ECE4D7AE85}" destId="{6C9338A0-DD14-4F82-9846-2469F7F6A119}" srcOrd="0" destOrd="0" presId="urn:microsoft.com/office/officeart/2005/8/layout/matrix3"/>
    <dgm:cxn modelId="{D1F71B48-97E2-4312-A110-A56DF36735F2}" type="presOf" srcId="{0A1D11AB-0AE1-44BA-8647-12319B0865E4}" destId="{E3983D0A-7373-4753-A499-FC0997A34682}" srcOrd="0" destOrd="0" presId="urn:microsoft.com/office/officeart/2005/8/layout/matrix3"/>
    <dgm:cxn modelId="{A5989249-B014-4E87-822C-6DBEB7EFBFF3}" srcId="{ED5D795B-A087-437D-8A39-EA81EA1A94D5}" destId="{7BF1F2D2-290A-412F-8562-B4ECE4D7AE85}" srcOrd="0" destOrd="0" parTransId="{947D89F5-CA0B-414F-B4AD-825773AE0EA9}" sibTransId="{93DEAE1D-34AF-4EA2-A999-87567D0B51BC}"/>
    <dgm:cxn modelId="{BE998897-9AFE-4287-BBE1-A95C3371D67A}" srcId="{ED5D795B-A087-437D-8A39-EA81EA1A94D5}" destId="{0E8C1679-B077-4DFD-9392-FBE285502656}" srcOrd="2" destOrd="0" parTransId="{489FE6F7-7FC9-4896-9A0F-203DE1179316}" sibTransId="{558B43DD-7B17-4A53-99A5-1F7662B8AA0E}"/>
    <dgm:cxn modelId="{D3B6B8B0-35F4-4E39-AC31-1969CB902152}" srcId="{ED5D795B-A087-437D-8A39-EA81EA1A94D5}" destId="{0A1D11AB-0AE1-44BA-8647-12319B0865E4}" srcOrd="3" destOrd="0" parTransId="{81605B7E-B70A-4D40-9ADC-576BB5272170}" sibTransId="{EB72EE17-9446-4F3E-A902-A95CBA89312F}"/>
    <dgm:cxn modelId="{FFDE51CE-675B-43C0-9A63-44D48AABCE2F}" type="presOf" srcId="{2E999CE5-6FFD-421F-B8EF-5DD4597193F7}" destId="{8AE2E513-62E6-4F9A-99E5-9B6E07052234}" srcOrd="0" destOrd="0" presId="urn:microsoft.com/office/officeart/2005/8/layout/matrix3"/>
    <dgm:cxn modelId="{8C9DF4DA-4F8C-4FC8-92F2-5F122FF8F41E}" type="presOf" srcId="{0E8C1679-B077-4DFD-9392-FBE285502656}" destId="{D6E99004-FFCA-4DE6-AD3F-B51195C62905}" srcOrd="0" destOrd="0" presId="urn:microsoft.com/office/officeart/2005/8/layout/matrix3"/>
    <dgm:cxn modelId="{ADFB66FB-ED3E-45B8-8BD1-543F8B783D97}" type="presOf" srcId="{ED5D795B-A087-437D-8A39-EA81EA1A94D5}" destId="{310E2C51-487F-408D-B27B-F7D663B64E03}" srcOrd="0" destOrd="0" presId="urn:microsoft.com/office/officeart/2005/8/layout/matrix3"/>
    <dgm:cxn modelId="{1D8E6E82-C876-4DBA-9787-CB058BB36449}" type="presParOf" srcId="{310E2C51-487F-408D-B27B-F7D663B64E03}" destId="{47A2EF77-903C-4C6B-9E12-9705AB50B2B1}" srcOrd="0" destOrd="0" presId="urn:microsoft.com/office/officeart/2005/8/layout/matrix3"/>
    <dgm:cxn modelId="{DB994F25-FE76-4C24-AEAE-FB6F3E21CC1E}" type="presParOf" srcId="{310E2C51-487F-408D-B27B-F7D663B64E03}" destId="{6C9338A0-DD14-4F82-9846-2469F7F6A119}" srcOrd="1" destOrd="0" presId="urn:microsoft.com/office/officeart/2005/8/layout/matrix3"/>
    <dgm:cxn modelId="{C25FB7AB-8C90-4B11-A601-94D9D6A8C82B}" type="presParOf" srcId="{310E2C51-487F-408D-B27B-F7D663B64E03}" destId="{8AE2E513-62E6-4F9A-99E5-9B6E07052234}" srcOrd="2" destOrd="0" presId="urn:microsoft.com/office/officeart/2005/8/layout/matrix3"/>
    <dgm:cxn modelId="{7253FDCD-44F9-4669-9A46-6C09C6128CA4}" type="presParOf" srcId="{310E2C51-487F-408D-B27B-F7D663B64E03}" destId="{D6E99004-FFCA-4DE6-AD3F-B51195C62905}" srcOrd="3" destOrd="0" presId="urn:microsoft.com/office/officeart/2005/8/layout/matrix3"/>
    <dgm:cxn modelId="{EEFC1D64-039C-458D-ACB8-02C2E35820B0}" type="presParOf" srcId="{310E2C51-487F-408D-B27B-F7D663B64E03}" destId="{E3983D0A-7373-4753-A499-FC0997A3468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2E86E-6C26-46A4-9D5D-A0422892D0A1}">
      <dsp:nvSpPr>
        <dsp:cNvPr id="0" name=""/>
        <dsp:cNvSpPr/>
      </dsp:nvSpPr>
      <dsp:spPr>
        <a:xfrm>
          <a:off x="576084" y="0"/>
          <a:ext cx="7161195" cy="5330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302BC-AE0F-4273-8A0F-8FF6E9DD744C}">
      <dsp:nvSpPr>
        <dsp:cNvPr id="0" name=""/>
        <dsp:cNvSpPr/>
      </dsp:nvSpPr>
      <dsp:spPr>
        <a:xfrm>
          <a:off x="285493" y="1599247"/>
          <a:ext cx="2527480" cy="2132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U središtu interesa VT sistema je uvijek osoba</a:t>
          </a:r>
          <a:r>
            <a:rPr lang="en-GB" sz="1700" kern="1200" dirty="0"/>
            <a:t>, </a:t>
          </a:r>
          <a:r>
            <a:rPr lang="hr-HR" sz="1700" kern="1200" dirty="0"/>
            <a:t>stvaratelj komunikacije, i u isto vrijeme</a:t>
          </a:r>
          <a:r>
            <a:rPr lang="en-GB" sz="1700" kern="1200" dirty="0"/>
            <a:t> </a:t>
          </a:r>
          <a:r>
            <a:rPr lang="hr-HR" sz="1700" kern="1200" dirty="0"/>
            <a:t>kreator svoje rehabilitacije, ali  ovisan o afektivnosti i psihologiji.</a:t>
          </a:r>
        </a:p>
      </dsp:txBody>
      <dsp:txXfrm>
        <a:off x="389585" y="1703339"/>
        <a:ext cx="2319296" cy="1924146"/>
      </dsp:txXfrm>
    </dsp:sp>
    <dsp:sp modelId="{6A0FA174-00C7-467A-AEA9-BDBDB2432A8B}">
      <dsp:nvSpPr>
        <dsp:cNvPr id="0" name=""/>
        <dsp:cNvSpPr/>
      </dsp:nvSpPr>
      <dsp:spPr>
        <a:xfrm>
          <a:off x="2948727" y="1599247"/>
          <a:ext cx="2527480" cy="2132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ym typeface="Symbol"/>
            </a:rPr>
            <a:t></a:t>
          </a:r>
          <a:r>
            <a:rPr lang="hr-HR" sz="1700" kern="1200" dirty="0"/>
            <a:t> ideja</a:t>
          </a:r>
          <a:r>
            <a:rPr lang="en-GB" sz="1700" kern="1200" dirty="0"/>
            <a:t> </a:t>
          </a:r>
          <a:r>
            <a:rPr lang="hr-HR" sz="1700" b="1" u="sng" kern="1200" dirty="0" err="1"/>
            <a:t>psihofilozofije</a:t>
          </a:r>
          <a:r>
            <a:rPr lang="hr-HR" sz="1700" b="1" kern="1200" dirty="0"/>
            <a:t>  </a:t>
          </a:r>
          <a:r>
            <a:rPr lang="hr-HR" sz="1700" kern="1200" dirty="0"/>
            <a:t>unutar</a:t>
          </a:r>
          <a:r>
            <a:rPr lang="hr-HR" sz="1700" b="1" kern="1200" dirty="0"/>
            <a:t> </a:t>
          </a:r>
          <a:r>
            <a:rPr lang="hr-HR" sz="1700" kern="1200" dirty="0"/>
            <a:t>VT</a:t>
          </a:r>
          <a:r>
            <a:rPr lang="hr-HR" sz="1700" b="1" kern="1200" dirty="0"/>
            <a:t> </a:t>
          </a:r>
          <a:r>
            <a:rPr lang="hr-HR" sz="1700" kern="1200" dirty="0"/>
            <a:t>sistema</a:t>
          </a:r>
        </a:p>
      </dsp:txBody>
      <dsp:txXfrm>
        <a:off x="3052819" y="1703339"/>
        <a:ext cx="2319296" cy="1924146"/>
      </dsp:txXfrm>
    </dsp:sp>
    <dsp:sp modelId="{F2AC72DD-B264-426E-B0D0-2B0E6151C600}">
      <dsp:nvSpPr>
        <dsp:cNvPr id="0" name=""/>
        <dsp:cNvSpPr/>
      </dsp:nvSpPr>
      <dsp:spPr>
        <a:xfrm>
          <a:off x="5611961" y="1599247"/>
          <a:ext cx="2527480" cy="2132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/>
            <a:t>Ključ rehabilitacije leži </a:t>
          </a:r>
          <a:r>
            <a:rPr lang="en-GB" sz="1700" b="1" kern="1200" dirty="0"/>
            <a:t> </a:t>
          </a:r>
          <a:r>
            <a:rPr lang="hr-HR" sz="1700" b="1" kern="1200" dirty="0"/>
            <a:t>unutar osobe  </a:t>
          </a:r>
          <a:r>
            <a:rPr lang="en-GB" sz="1700" b="1" kern="1200" dirty="0"/>
            <a:t>–</a:t>
          </a:r>
          <a:r>
            <a:rPr lang="hr-HR" sz="1700" b="1" kern="1200" dirty="0"/>
            <a:t> to je</a:t>
          </a:r>
          <a:r>
            <a:rPr lang="en-GB" sz="1700" b="1" kern="1200" dirty="0"/>
            <a:t> </a:t>
          </a:r>
          <a:r>
            <a:rPr lang="en-GB" sz="1700" b="1" kern="1200" dirty="0" err="1"/>
            <a:t>ide</a:t>
          </a:r>
          <a:r>
            <a:rPr lang="hr-HR" sz="1700" b="1" kern="1200" dirty="0"/>
            <a:t>j</a:t>
          </a:r>
          <a:r>
            <a:rPr lang="en-GB" sz="1700" b="1" kern="1200" dirty="0"/>
            <a:t>a OPTIMAL</a:t>
          </a:r>
          <a:r>
            <a:rPr lang="hr-HR" sz="1700" b="1" kern="1200" dirty="0"/>
            <a:t>A.</a:t>
          </a:r>
          <a:r>
            <a:rPr lang="en-GB" sz="1700" b="1" kern="1200" dirty="0"/>
            <a:t> </a:t>
          </a:r>
          <a:endParaRPr lang="hr-HR" sz="1700" kern="1200" dirty="0"/>
        </a:p>
      </dsp:txBody>
      <dsp:txXfrm>
        <a:off x="5716053" y="1703339"/>
        <a:ext cx="2319296" cy="1924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FDDD-A0CB-42A5-BE72-7FCFC7750D7B}">
      <dsp:nvSpPr>
        <dsp:cNvPr id="0" name=""/>
        <dsp:cNvSpPr/>
      </dsp:nvSpPr>
      <dsp:spPr>
        <a:xfrm>
          <a:off x="792094" y="2373"/>
          <a:ext cx="6548250" cy="103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 err="1"/>
            <a:t>Verbotonalna</a:t>
          </a:r>
          <a:r>
            <a:rPr lang="hr-HR" sz="1800" kern="1200" dirty="0"/>
            <a:t> metoda ujedinjuje fonetske, lingvističke, audiološke, tehničke i druge spoznaje </a:t>
          </a:r>
          <a:r>
            <a:rPr lang="hr-HR" sz="1800" kern="1200" dirty="0" err="1"/>
            <a:t>verbotonalnog</a:t>
          </a:r>
          <a:r>
            <a:rPr lang="hr-HR" sz="1800" kern="1200" dirty="0"/>
            <a:t> sistema, te ih primjenjuje u dijagnostici i rehabilitaciji:</a:t>
          </a:r>
        </a:p>
      </dsp:txBody>
      <dsp:txXfrm>
        <a:off x="842749" y="53028"/>
        <a:ext cx="6446940" cy="936354"/>
      </dsp:txXfrm>
    </dsp:sp>
    <dsp:sp modelId="{FA74DE64-ACB7-4E30-A221-7C793C6A6F87}">
      <dsp:nvSpPr>
        <dsp:cNvPr id="0" name=""/>
        <dsp:cNvSpPr/>
      </dsp:nvSpPr>
      <dsp:spPr>
        <a:xfrm>
          <a:off x="2160228" y="1038823"/>
          <a:ext cx="2927678" cy="103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1. osoba oštećena sluha</a:t>
          </a:r>
        </a:p>
      </dsp:txBody>
      <dsp:txXfrm>
        <a:off x="2210883" y="1089478"/>
        <a:ext cx="2826368" cy="936354"/>
      </dsp:txXfrm>
    </dsp:sp>
    <dsp:sp modelId="{DE3FCCDA-C7FB-4F83-A329-C2A1D1E6F7D5}">
      <dsp:nvSpPr>
        <dsp:cNvPr id="0" name=""/>
        <dsp:cNvSpPr/>
      </dsp:nvSpPr>
      <dsp:spPr>
        <a:xfrm>
          <a:off x="2160228" y="2163578"/>
          <a:ext cx="2927678" cy="103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2. osoba sa smetnjama glasa, govora  i jezika</a:t>
          </a:r>
        </a:p>
      </dsp:txBody>
      <dsp:txXfrm>
        <a:off x="2210883" y="2214233"/>
        <a:ext cx="2826368" cy="936354"/>
      </dsp:txXfrm>
    </dsp:sp>
    <dsp:sp modelId="{B83BFF75-BD1E-4AC8-B5FB-B19504C34C31}">
      <dsp:nvSpPr>
        <dsp:cNvPr id="0" name=""/>
        <dsp:cNvSpPr/>
      </dsp:nvSpPr>
      <dsp:spPr>
        <a:xfrm>
          <a:off x="2160228" y="3288333"/>
          <a:ext cx="2927678" cy="103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3. osoba nerazvijena govora i/ili jezika</a:t>
          </a:r>
        </a:p>
      </dsp:txBody>
      <dsp:txXfrm>
        <a:off x="2210883" y="3338988"/>
        <a:ext cx="2826368" cy="936354"/>
      </dsp:txXfrm>
    </dsp:sp>
    <dsp:sp modelId="{3BB540AC-6E17-4D8C-AB38-7EDF09D07372}">
      <dsp:nvSpPr>
        <dsp:cNvPr id="0" name=""/>
        <dsp:cNvSpPr/>
      </dsp:nvSpPr>
      <dsp:spPr>
        <a:xfrm>
          <a:off x="2448282" y="4362935"/>
          <a:ext cx="5281209" cy="103766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i="1" u="sng" kern="1200" dirty="0"/>
            <a:t>Cilj</a:t>
          </a:r>
          <a:r>
            <a:rPr lang="hr-HR" sz="1700" i="1" u="sng" kern="1200" dirty="0"/>
            <a:t> VT rehabilitacije  </a:t>
          </a:r>
          <a:r>
            <a:rPr lang="hr-HR" sz="1700" i="1" kern="1200" dirty="0"/>
            <a:t>- razvoj prirodnog govora i jezika i uključivanje osobe u uobičajene društvene aktivnosti</a:t>
          </a:r>
          <a:r>
            <a:rPr lang="hr-HR" sz="1700" kern="1200" dirty="0"/>
            <a:t>. </a:t>
          </a:r>
        </a:p>
      </dsp:txBody>
      <dsp:txXfrm>
        <a:off x="2498937" y="4413590"/>
        <a:ext cx="5179899" cy="936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5D64B-A42F-41CA-8D02-3A137543DA46}">
      <dsp:nvSpPr>
        <dsp:cNvPr id="0" name=""/>
        <dsp:cNvSpPr/>
      </dsp:nvSpPr>
      <dsp:spPr>
        <a:xfrm>
          <a:off x="5169" y="1224137"/>
          <a:ext cx="1547059" cy="12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 dirty="0"/>
            <a:t>Odgojno-obrazovna ustanova obraća se Agenciji za odgoj i obrazovanje i iskazuje potrebu za edukacijom i/ili  radionicama te šalje relevantnu dokumentaciju Agenciji za odgoj i obrazovanje.</a:t>
          </a:r>
        </a:p>
      </dsp:txBody>
      <dsp:txXfrm>
        <a:off x="34533" y="1253501"/>
        <a:ext cx="1488331" cy="943843"/>
      </dsp:txXfrm>
    </dsp:sp>
    <dsp:sp modelId="{168C22B5-D3E6-4544-8899-0616F66CFD65}">
      <dsp:nvSpPr>
        <dsp:cNvPr id="0" name=""/>
        <dsp:cNvSpPr/>
      </dsp:nvSpPr>
      <dsp:spPr>
        <a:xfrm>
          <a:off x="870739" y="1514261"/>
          <a:ext cx="1726476" cy="1726476"/>
        </a:xfrm>
        <a:prstGeom prst="leftCircularArrow">
          <a:avLst>
            <a:gd name="adj1" fmla="val 3271"/>
            <a:gd name="adj2" fmla="val 403710"/>
            <a:gd name="adj3" fmla="val 2179221"/>
            <a:gd name="adj4" fmla="val 9024489"/>
            <a:gd name="adj5" fmla="val 381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5E68F-2967-455F-B40D-47D1047E38C7}">
      <dsp:nvSpPr>
        <dsp:cNvPr id="0" name=""/>
        <dsp:cNvSpPr/>
      </dsp:nvSpPr>
      <dsp:spPr>
        <a:xfrm>
          <a:off x="348960" y="2226709"/>
          <a:ext cx="1375164" cy="54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ODGOJNO-OBRAZOVNA USTANOVA</a:t>
          </a:r>
        </a:p>
      </dsp:txBody>
      <dsp:txXfrm>
        <a:off x="364977" y="2242726"/>
        <a:ext cx="1343130" cy="514823"/>
      </dsp:txXfrm>
    </dsp:sp>
    <dsp:sp modelId="{16E90FC6-184D-4612-B794-F6359C130E1D}">
      <dsp:nvSpPr>
        <dsp:cNvPr id="0" name=""/>
        <dsp:cNvSpPr/>
      </dsp:nvSpPr>
      <dsp:spPr>
        <a:xfrm>
          <a:off x="1993079" y="1224137"/>
          <a:ext cx="1547059" cy="12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 dirty="0"/>
            <a:t>Agencija za odgoj i obrazovanje  na temelju relevantne dokumentacije  odabire ustanovu koja je stručna i kompetentna da održi edukaciju.</a:t>
          </a:r>
        </a:p>
      </dsp:txBody>
      <dsp:txXfrm>
        <a:off x="2022443" y="1526929"/>
        <a:ext cx="1488331" cy="943843"/>
      </dsp:txXfrm>
    </dsp:sp>
    <dsp:sp modelId="{647DE385-B8AB-4AF6-9E17-BFFFE727DD73}">
      <dsp:nvSpPr>
        <dsp:cNvPr id="0" name=""/>
        <dsp:cNvSpPr/>
      </dsp:nvSpPr>
      <dsp:spPr>
        <a:xfrm>
          <a:off x="2845757" y="433506"/>
          <a:ext cx="1924156" cy="1924156"/>
        </a:xfrm>
        <a:prstGeom prst="circularArrow">
          <a:avLst>
            <a:gd name="adj1" fmla="val 2935"/>
            <a:gd name="adj2" fmla="val 359375"/>
            <a:gd name="adj3" fmla="val 19465114"/>
            <a:gd name="adj4" fmla="val 12575511"/>
            <a:gd name="adj5" fmla="val 342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1F268-A7A6-4756-BFF1-69091BD1D3D8}">
      <dsp:nvSpPr>
        <dsp:cNvPr id="0" name=""/>
        <dsp:cNvSpPr/>
      </dsp:nvSpPr>
      <dsp:spPr>
        <a:xfrm>
          <a:off x="2336870" y="950708"/>
          <a:ext cx="1375164" cy="546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solidFill>
                <a:schemeClr val="accent2">
                  <a:lumMod val="75000"/>
                </a:schemeClr>
              </a:solidFill>
            </a:rPr>
            <a:t>AGENCIJA  ZA ODGOJ I OBRAZOVANJE</a:t>
          </a:r>
        </a:p>
      </dsp:txBody>
      <dsp:txXfrm>
        <a:off x="2352887" y="966725"/>
        <a:ext cx="1343130" cy="514823"/>
      </dsp:txXfrm>
    </dsp:sp>
    <dsp:sp modelId="{4F000A8C-54C9-4407-B877-3EEE8B2FC0A5}">
      <dsp:nvSpPr>
        <dsp:cNvPr id="0" name=""/>
        <dsp:cNvSpPr/>
      </dsp:nvSpPr>
      <dsp:spPr>
        <a:xfrm>
          <a:off x="3980990" y="1224137"/>
          <a:ext cx="1547059" cy="12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 dirty="0"/>
            <a:t>U  dogovoru s višom savjetnicom Agencije za odgoj i obrazovanje, članovi mobilnog tima Poliklinika SUVAG pripremaju edukaciju za djelatnike odgojno-obrazovne ustanove</a:t>
          </a:r>
        </a:p>
      </dsp:txBody>
      <dsp:txXfrm>
        <a:off x="4010354" y="1253501"/>
        <a:ext cx="1488331" cy="943843"/>
      </dsp:txXfrm>
    </dsp:sp>
    <dsp:sp modelId="{E83E4081-FBA9-4956-B0E5-ACC0AA55430C}">
      <dsp:nvSpPr>
        <dsp:cNvPr id="0" name=""/>
        <dsp:cNvSpPr/>
      </dsp:nvSpPr>
      <dsp:spPr>
        <a:xfrm>
          <a:off x="4846560" y="1514261"/>
          <a:ext cx="1726476" cy="1726476"/>
        </a:xfrm>
        <a:prstGeom prst="leftCircularArrow">
          <a:avLst>
            <a:gd name="adj1" fmla="val 3271"/>
            <a:gd name="adj2" fmla="val 403710"/>
            <a:gd name="adj3" fmla="val 2179221"/>
            <a:gd name="adj4" fmla="val 9024489"/>
            <a:gd name="adj5" fmla="val 381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BED92-2828-4A92-AFEC-F37F6B91805E}">
      <dsp:nvSpPr>
        <dsp:cNvPr id="0" name=""/>
        <dsp:cNvSpPr/>
      </dsp:nvSpPr>
      <dsp:spPr>
        <a:xfrm>
          <a:off x="4324781" y="2226709"/>
          <a:ext cx="1375164" cy="5468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POLIKLINIKA SUVAG</a:t>
          </a:r>
        </a:p>
      </dsp:txBody>
      <dsp:txXfrm>
        <a:off x="4340798" y="2242726"/>
        <a:ext cx="1343130" cy="514823"/>
      </dsp:txXfrm>
    </dsp:sp>
    <dsp:sp modelId="{0D3A9745-23F7-4B52-9C95-6A4EF10BEF73}">
      <dsp:nvSpPr>
        <dsp:cNvPr id="0" name=""/>
        <dsp:cNvSpPr/>
      </dsp:nvSpPr>
      <dsp:spPr>
        <a:xfrm>
          <a:off x="5968900" y="1224137"/>
          <a:ext cx="1547059" cy="12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800" kern="1200" dirty="0"/>
            <a:t>Održava se edukacija i/ili radionice koje su prilagođene potrebama odgojno-obrazovnih djelatnika ustanove s obzirom na vrstu i stupanj teškoće djeteta </a:t>
          </a:r>
          <a:r>
            <a:rPr lang="hr-HR" sz="800" kern="1200" dirty="0" err="1"/>
            <a:t>tj</a:t>
          </a:r>
          <a:r>
            <a:rPr lang="hr-HR" sz="800" kern="1200" dirty="0"/>
            <a:t>. učenika</a:t>
          </a:r>
        </a:p>
      </dsp:txBody>
      <dsp:txXfrm>
        <a:off x="5998264" y="1526929"/>
        <a:ext cx="1488331" cy="943843"/>
      </dsp:txXfrm>
    </dsp:sp>
    <dsp:sp modelId="{A10091B3-7E60-4286-A11C-96286410F147}">
      <dsp:nvSpPr>
        <dsp:cNvPr id="0" name=""/>
        <dsp:cNvSpPr/>
      </dsp:nvSpPr>
      <dsp:spPr>
        <a:xfrm>
          <a:off x="6312691" y="950708"/>
          <a:ext cx="1375164" cy="54685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ODGOJNO-OBRAZOVNA USTANOVA</a:t>
          </a:r>
        </a:p>
      </dsp:txBody>
      <dsp:txXfrm>
        <a:off x="6328708" y="966725"/>
        <a:ext cx="1343130" cy="514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EF77-903C-4C6B-9E12-9705AB50B2B1}">
      <dsp:nvSpPr>
        <dsp:cNvPr id="0" name=""/>
        <dsp:cNvSpPr/>
      </dsp:nvSpPr>
      <dsp:spPr>
        <a:xfrm>
          <a:off x="1946163" y="0"/>
          <a:ext cx="3724275" cy="3724275"/>
        </a:xfrm>
        <a:prstGeom prst="diamond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C9338A0-DD14-4F82-9846-2469F7F6A119}">
      <dsp:nvSpPr>
        <dsp:cNvPr id="0" name=""/>
        <dsp:cNvSpPr/>
      </dsp:nvSpPr>
      <dsp:spPr>
        <a:xfrm>
          <a:off x="2338181" y="353806"/>
          <a:ext cx="1452467" cy="145246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ko-KR" sz="1300" b="1" kern="1200" dirty="0">
              <a:cs typeface="Arial" pitchFamily="34" charset="0"/>
            </a:rPr>
            <a:t>ODGOJNO-OBRAZOVNI DJELATNIK</a:t>
          </a:r>
          <a:endParaRPr lang="hr-HR" sz="1300" kern="1200" dirty="0"/>
        </a:p>
      </dsp:txBody>
      <dsp:txXfrm>
        <a:off x="2409085" y="424710"/>
        <a:ext cx="1310659" cy="1310659"/>
      </dsp:txXfrm>
    </dsp:sp>
    <dsp:sp modelId="{8AE2E513-62E6-4F9A-99E5-9B6E07052234}">
      <dsp:nvSpPr>
        <dsp:cNvPr id="0" name=""/>
        <dsp:cNvSpPr/>
      </dsp:nvSpPr>
      <dsp:spPr>
        <a:xfrm>
          <a:off x="3902376" y="353806"/>
          <a:ext cx="1452467" cy="145246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-7567"/>
                <a:lumOff val="2224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-7567"/>
                <a:lumOff val="2224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-7567"/>
                <a:lumOff val="222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ko-KR" sz="1300" b="1" kern="1200" dirty="0">
              <a:cs typeface="Arial" pitchFamily="34" charset="0"/>
            </a:rPr>
            <a:t>LOGOPED</a:t>
          </a:r>
          <a:endParaRPr lang="ko-KR" altLang="en-US" sz="1300" b="1" kern="1200" dirty="0">
            <a:cs typeface="Arial" pitchFamily="34" charset="0"/>
          </a:endParaRPr>
        </a:p>
      </dsp:txBody>
      <dsp:txXfrm>
        <a:off x="3973280" y="424710"/>
        <a:ext cx="1310659" cy="1310659"/>
      </dsp:txXfrm>
    </dsp:sp>
    <dsp:sp modelId="{D6E99004-FFCA-4DE6-AD3F-B51195C62905}">
      <dsp:nvSpPr>
        <dsp:cNvPr id="0" name=""/>
        <dsp:cNvSpPr/>
      </dsp:nvSpPr>
      <dsp:spPr>
        <a:xfrm>
          <a:off x="2338181" y="1918001"/>
          <a:ext cx="1452467" cy="145246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-15135"/>
                <a:lumOff val="4448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-15135"/>
                <a:lumOff val="4448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-15135"/>
                <a:lumOff val="444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>
              <a:solidFill>
                <a:schemeClr val="accent2">
                  <a:lumMod val="75000"/>
                </a:schemeClr>
              </a:solidFill>
            </a:rPr>
            <a:t>ZDRAVSTVENI DJELATNICI PREMA POTREBI</a:t>
          </a:r>
        </a:p>
      </dsp:txBody>
      <dsp:txXfrm>
        <a:off x="2409085" y="1988905"/>
        <a:ext cx="1310659" cy="1310659"/>
      </dsp:txXfrm>
    </dsp:sp>
    <dsp:sp modelId="{E3983D0A-7373-4753-A499-FC0997A34682}">
      <dsp:nvSpPr>
        <dsp:cNvPr id="0" name=""/>
        <dsp:cNvSpPr/>
      </dsp:nvSpPr>
      <dsp:spPr>
        <a:xfrm>
          <a:off x="3902376" y="1918001"/>
          <a:ext cx="1452467" cy="145246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-7567"/>
                <a:lumOff val="2224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-7567"/>
                <a:lumOff val="2224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-7567"/>
                <a:lumOff val="222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ko-KR" sz="1300" b="1" kern="1200" dirty="0">
              <a:cs typeface="Arial" pitchFamily="34" charset="0"/>
            </a:rPr>
            <a:t>VIŠA SAVJETNICA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ko-KR" sz="1300" b="1" kern="1200" dirty="0">
              <a:cs typeface="Arial" pitchFamily="34" charset="0"/>
            </a:rPr>
            <a:t>AZOO</a:t>
          </a:r>
          <a:endParaRPr lang="hr-HR" sz="1300" kern="1200" dirty="0"/>
        </a:p>
      </dsp:txBody>
      <dsp:txXfrm>
        <a:off x="3973280" y="1988905"/>
        <a:ext cx="1310659" cy="1310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F1B3C-6F30-49B5-A3B6-C9A69F345372}" type="datetimeFigureOut">
              <a:rPr lang="hr-HR" smtClean="0"/>
              <a:pPr/>
              <a:t>18.12.2023.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079EB-67C9-4912-AB08-FDFBBD087B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341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079EB-67C9-4912-AB08-FDFBBD087BA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56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sr-Latn-CS" sz="2400">
                <a:latin typeface="Times New Roman" pitchFamily="18" charset="0"/>
              </a:endParaRPr>
            </a:p>
          </p:txBody>
        </p:sp>
        <p:sp>
          <p:nvSpPr>
            <p:cNvPr id="8195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sr-Latn-CS" sz="2400">
                <a:latin typeface="Times New Roman" pitchFamily="18" charset="0"/>
              </a:endParaRPr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C18DF0DF-EA7B-4A3B-8201-C876A6A112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46E06-E809-4A4B-9BA4-730CA0161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2FF74-049E-420E-A35B-EDE6DAFCA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A0C1A73-1D64-4D7A-A425-B39C1B74A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C33A9869-1E9C-42AB-BCB7-82492262E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1D7E7-B2DB-43F1-95F2-D4861722C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3F574-C254-4896-B2C2-B9963AFBB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4A2EC-26CD-40EE-A393-317CB6C82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6C542-9D4E-434B-8F86-B6407AAF3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978D6-66EB-49B8-8A79-059F18913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9C6A4-AFD2-4575-B27E-FBE15307C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659B7-BA05-45ED-A298-CB875786D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88A0F-A8BA-40BD-9271-22BE745190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50" name="Group 26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7" name="Rectangle 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048" name="Freeform 24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hr-HR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sp>
        <p:nvSpPr>
          <p:cNvPr id="1031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54C6CD0D-7477-4B03-B43A-E9A2CAADF9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8229600" cy="1905000"/>
          </a:xfrm>
        </p:spPr>
        <p:txBody>
          <a:bodyPr/>
          <a:lstStyle/>
          <a:p>
            <a:r>
              <a:rPr lang="hr-HR" sz="2800" dirty="0"/>
              <a:t>MODALITETI POSTUPKA INTEGRACIJE U SVJETLU NOVIH DIJAGNOSTIČKIH ENTITETA I POTREBA DRUŠTVA</a:t>
            </a:r>
            <a:br>
              <a:rPr lang="hr-HR" sz="2800" dirty="0"/>
            </a:br>
            <a:br>
              <a:rPr lang="hr-HR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hr-HR" sz="2800" dirty="0"/>
            </a:br>
            <a:endParaRPr lang="en-US" sz="28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05238" y="2924175"/>
            <a:ext cx="5159375" cy="1944688"/>
          </a:xfrm>
        </p:spPr>
        <p:txBody>
          <a:bodyPr/>
          <a:lstStyle/>
          <a:p>
            <a:r>
              <a:rPr lang="hr-HR" sz="2000" i="1" dirty="0">
                <a:solidFill>
                  <a:schemeClr val="tx1"/>
                </a:solidFill>
              </a:rPr>
              <a:t>doc.dr.sc.Boška </a:t>
            </a:r>
            <a:r>
              <a:rPr lang="hr-HR" sz="2000" i="1" dirty="0" err="1">
                <a:solidFill>
                  <a:schemeClr val="tx1"/>
                </a:solidFill>
              </a:rPr>
              <a:t>Munivrana</a:t>
            </a:r>
            <a:r>
              <a:rPr lang="hr-HR" sz="2000" i="1" dirty="0">
                <a:solidFill>
                  <a:schemeClr val="tx1"/>
                </a:solidFill>
              </a:rPr>
              <a:t> </a:t>
            </a:r>
            <a:r>
              <a:rPr lang="hr-HR" sz="2000" i="1" dirty="0" err="1">
                <a:solidFill>
                  <a:schemeClr val="tx1"/>
                </a:solidFill>
              </a:rPr>
              <a:t>Dervišbegović</a:t>
            </a:r>
            <a:endParaRPr lang="hr-HR" sz="2000" i="1" dirty="0">
              <a:solidFill>
                <a:schemeClr val="tx1"/>
              </a:solidFill>
            </a:endParaRPr>
          </a:p>
          <a:p>
            <a:pPr algn="ctr"/>
            <a:r>
              <a:rPr lang="hr-HR" sz="16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Poliklinika za rehabilitaciju slušanja i govora SUVAG, Zagreb, Hrvatska</a:t>
            </a:r>
            <a:endParaRPr lang="en-US" sz="16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7588" name="Picture 4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864468" cy="1152128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2555776" y="5805264"/>
            <a:ext cx="56851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dirty="0">
                <a:solidFill>
                  <a:srgbClr val="990000"/>
                </a:solidFill>
                <a:sym typeface="Wingdings" panose="05000000000000000000" pitchFamily="2" charset="2"/>
              </a:rPr>
              <a:t>VI MEĐUNARODNA KONFERENCIJA</a:t>
            </a:r>
          </a:p>
          <a:p>
            <a:pPr algn="ctr"/>
            <a:r>
              <a:rPr lang="hr-HR" sz="1400" dirty="0">
                <a:solidFill>
                  <a:srgbClr val="990000"/>
                </a:solidFill>
                <a:sym typeface="Wingdings" panose="05000000000000000000" pitchFamily="2" charset="2"/>
              </a:rPr>
              <a:t>“MULTIDISCIPLINARNI PRISTUPI U EDUKACIJI I REHABILITACIJI”</a:t>
            </a:r>
          </a:p>
          <a:p>
            <a:pPr algn="ctr"/>
            <a:r>
              <a:rPr lang="hr-HR" sz="1400" dirty="0">
                <a:solidFill>
                  <a:srgbClr val="990000"/>
                </a:solidFill>
                <a:sym typeface="Wingdings" panose="05000000000000000000" pitchFamily="2" charset="2"/>
              </a:rPr>
              <a:t>Sarajevo, 9.6.-11.6.2023. godine</a:t>
            </a:r>
            <a:endParaRPr lang="hr-HR" sz="1400" dirty="0">
              <a:solidFill>
                <a:srgbClr val="990000"/>
              </a:solidFill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45224"/>
            <a:ext cx="1033661" cy="9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C:\Users\Boska\Desktop\SARAJEVO\pedagoški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445224"/>
            <a:ext cx="927545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Poliklinika za rehabilitaciju slušanja i govora SUVAG, Zagreb</a:t>
            </a:r>
          </a:p>
        </p:txBody>
      </p:sp>
      <p:pic>
        <p:nvPicPr>
          <p:cNvPr id="1026" name="Picture 2" descr="http://www.suvag.hr/ssj/wp-content/uploads/zgrada_ssj_2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139952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izg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70892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go suvag m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6705" y="114001"/>
            <a:ext cx="649039" cy="864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20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Poliklinika za rehabilitaciju slušanja i govora SUVAG, Zagreb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77887" y="2780928"/>
            <a:ext cx="7693025" cy="3724275"/>
          </a:xfrm>
        </p:spPr>
        <p:txBody>
          <a:bodyPr/>
          <a:lstStyle/>
          <a:p>
            <a:r>
              <a:rPr lang="hr-HR" dirty="0"/>
              <a:t>Zdravstvena ustanova</a:t>
            </a:r>
          </a:p>
          <a:p>
            <a:r>
              <a:rPr lang="hr-HR" dirty="0"/>
              <a:t>Specijalističko-konzilijarna zdravstvena zaštita</a:t>
            </a:r>
          </a:p>
          <a:p>
            <a:r>
              <a:rPr lang="hr-HR" dirty="0"/>
              <a:t>Osnivač Grad Zagreb</a:t>
            </a:r>
          </a:p>
          <a:p>
            <a:r>
              <a:rPr lang="hr-HR" dirty="0"/>
              <a:t>302 zaposlenika</a:t>
            </a:r>
          </a:p>
          <a:p>
            <a:r>
              <a:rPr lang="hr-HR" sz="2000" dirty="0"/>
              <a:t>Liječnici, medicinske sestre, logopedi, fonetičari, edukacijski </a:t>
            </a:r>
            <a:r>
              <a:rPr lang="hr-HR" sz="2000" dirty="0" err="1"/>
              <a:t>rehabilitatori</a:t>
            </a:r>
            <a:r>
              <a:rPr lang="hr-HR" sz="2000" dirty="0"/>
              <a:t>, psiholozi, fizioterapeuti, nastavnici, tehničko osoblje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6478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6705" y="114001"/>
            <a:ext cx="649039" cy="864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0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/>
              <a:t>Služba za medicinsku dijagnostiku i funkcionalnu terapiju slušanja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u="sng" dirty="0">
                <a:solidFill>
                  <a:srgbClr val="0070C0"/>
                </a:solidFill>
              </a:rPr>
              <a:t>Otorinolaringološka ambulanta</a:t>
            </a:r>
          </a:p>
          <a:p>
            <a:pPr lvl="1">
              <a:buFont typeface="Arial" pitchFamily="34" charset="0"/>
              <a:buChar char="•"/>
            </a:pPr>
            <a:r>
              <a:rPr lang="hr-HR" dirty="0"/>
              <a:t>Audiometrija</a:t>
            </a:r>
          </a:p>
          <a:p>
            <a:pPr lvl="1">
              <a:buFont typeface="Arial" pitchFamily="34" charset="0"/>
              <a:buChar char="•"/>
            </a:pPr>
            <a:r>
              <a:rPr lang="hr-HR" dirty="0" err="1"/>
              <a:t>Timpanometrija</a:t>
            </a:r>
            <a:r>
              <a:rPr lang="hr-HR" dirty="0"/>
              <a:t> i STAR</a:t>
            </a:r>
          </a:p>
          <a:p>
            <a:pPr lvl="1">
              <a:buFont typeface="Arial" pitchFamily="34" charset="0"/>
              <a:buChar char="•"/>
            </a:pPr>
            <a:r>
              <a:rPr lang="hr-HR" dirty="0"/>
              <a:t>BERA, VEMP, EOAE</a:t>
            </a:r>
          </a:p>
          <a:p>
            <a:pPr lvl="1">
              <a:buFont typeface="Arial" pitchFamily="34" charset="0"/>
              <a:buChar char="•"/>
            </a:pPr>
            <a:r>
              <a:rPr lang="hr-HR" dirty="0"/>
              <a:t>ENG</a:t>
            </a:r>
          </a:p>
          <a:p>
            <a:pPr lvl="1">
              <a:buFont typeface="Arial" pitchFamily="34" charset="0"/>
              <a:buChar char="•"/>
            </a:pPr>
            <a:r>
              <a:rPr lang="hr-HR" dirty="0"/>
              <a:t>ENDOSKOPIJA</a:t>
            </a:r>
          </a:p>
          <a:p>
            <a:pPr lvl="1">
              <a:buFont typeface="Arial" pitchFamily="34" charset="0"/>
              <a:buChar char="•"/>
            </a:pPr>
            <a:r>
              <a:rPr lang="hr-HR" dirty="0"/>
              <a:t>Funkcionalne pretrage slušanja</a:t>
            </a:r>
          </a:p>
        </p:txBody>
      </p:sp>
      <p:pic>
        <p:nvPicPr>
          <p:cNvPr id="4" name="Picture 4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49039" cy="86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Služba za medicinsku dijagnostiku i funkcionalnu terapiju slušanja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b="1" u="sng" dirty="0">
              <a:solidFill>
                <a:srgbClr val="0070C0"/>
              </a:solidFill>
            </a:endParaRPr>
          </a:p>
          <a:p>
            <a:r>
              <a:rPr lang="hr-HR" b="1" u="sng" dirty="0">
                <a:solidFill>
                  <a:srgbClr val="0070C0"/>
                </a:solidFill>
              </a:rPr>
              <a:t>Neurološka ambulanta</a:t>
            </a:r>
          </a:p>
          <a:p>
            <a:pPr lvl="1">
              <a:buFont typeface="Arial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EEG</a:t>
            </a:r>
          </a:p>
          <a:p>
            <a:pPr lvl="1">
              <a:buFont typeface="Arial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VEP</a:t>
            </a:r>
          </a:p>
          <a:p>
            <a:pPr lvl="1">
              <a:buFont typeface="Arial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Kognitivni vidni EP</a:t>
            </a:r>
          </a:p>
        </p:txBody>
      </p:sp>
      <p:pic>
        <p:nvPicPr>
          <p:cNvPr id="4" name="Picture 4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49039" cy="86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/>
              <a:t>Služba za medicinsku dijagnostiku i funkcionalnu terapiju slušanja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b="1" u="sng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r-HR" b="1" u="sng" dirty="0">
                <a:solidFill>
                  <a:srgbClr val="0070C0"/>
                </a:solidFill>
              </a:rPr>
              <a:t>Pedijatrijska ambulanta</a:t>
            </a:r>
          </a:p>
          <a:p>
            <a:pPr lvl="1">
              <a:buFont typeface="Arial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EEG</a:t>
            </a:r>
          </a:p>
          <a:p>
            <a:pPr lvl="1">
              <a:buFont typeface="Wingdings" pitchFamily="2" charset="2"/>
              <a:buChar char="q"/>
            </a:pPr>
            <a:endParaRPr lang="hr-HR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hr-HR" sz="2800" b="1" u="sng" dirty="0">
                <a:solidFill>
                  <a:srgbClr val="0070C0"/>
                </a:solidFill>
              </a:rPr>
              <a:t>Psihijatrijska ambulanta</a:t>
            </a:r>
          </a:p>
          <a:p>
            <a:pPr lvl="2">
              <a:buFont typeface="Arial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Pregledi</a:t>
            </a:r>
          </a:p>
          <a:p>
            <a:pPr lvl="2">
              <a:buFont typeface="Arial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Psihološka dijagnostika</a:t>
            </a:r>
          </a:p>
        </p:txBody>
      </p:sp>
      <p:pic>
        <p:nvPicPr>
          <p:cNvPr id="4" name="Picture 4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49039" cy="86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/>
              <a:t>Služba za medicinsku dijagnostiku i funkcionalnu terapiju slušanja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b="1" u="sng" dirty="0"/>
          </a:p>
          <a:p>
            <a:r>
              <a:rPr lang="hr-HR" b="1" u="sng" dirty="0"/>
              <a:t>Fizijatrijska  ambulanta</a:t>
            </a:r>
          </a:p>
          <a:p>
            <a:pPr lvl="1">
              <a:buFont typeface="Arial" pitchFamily="34" charset="0"/>
              <a:buChar char="•"/>
            </a:pPr>
            <a:r>
              <a:rPr lang="hr-HR" dirty="0" err="1">
                <a:solidFill>
                  <a:srgbClr val="0070C0"/>
                </a:solidFill>
              </a:rPr>
              <a:t>Stabilometrija</a:t>
            </a:r>
            <a:endParaRPr lang="hr-HR" dirty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>
                <a:solidFill>
                  <a:srgbClr val="0070C0"/>
                </a:solidFill>
              </a:rPr>
              <a:t>Fizikalna terapija</a:t>
            </a:r>
          </a:p>
          <a:p>
            <a:pPr lvl="1">
              <a:buFont typeface="Arial" pitchFamily="34" charset="0"/>
              <a:buChar char="•"/>
            </a:pPr>
            <a:r>
              <a:rPr lang="hr-HR" dirty="0">
                <a:solidFill>
                  <a:srgbClr val="0070C0"/>
                </a:solidFill>
              </a:rPr>
              <a:t>Vestibularne vježbe</a:t>
            </a:r>
          </a:p>
          <a:p>
            <a:pPr lvl="1">
              <a:buFont typeface="Arial" pitchFamily="34" charset="0"/>
              <a:buChar char="•"/>
            </a:pPr>
            <a:endParaRPr lang="hr-HR" dirty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hr-HR" b="1" dirty="0">
                <a:solidFill>
                  <a:srgbClr val="7030A0"/>
                </a:solidFill>
              </a:rPr>
              <a:t>Timske konzultacije</a:t>
            </a:r>
          </a:p>
        </p:txBody>
      </p:sp>
      <p:pic>
        <p:nvPicPr>
          <p:cNvPr id="4" name="Picture 4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49039" cy="86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99592" y="834301"/>
            <a:ext cx="8100392" cy="1162050"/>
          </a:xfrm>
        </p:spPr>
        <p:txBody>
          <a:bodyPr/>
          <a:lstStyle/>
          <a:p>
            <a:pPr algn="ctr"/>
            <a:r>
              <a:rPr lang="hr-HR" sz="3200" dirty="0"/>
              <a:t>Centar za umjetnu pužnicu i ranu rehabilitaciju slušanja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996952"/>
            <a:ext cx="8388424" cy="1656184"/>
          </a:xfrm>
          <a:prstGeom prst="rect">
            <a:avLst/>
          </a:prstGeo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611560" y="5013176"/>
            <a:ext cx="8388424" cy="2420888"/>
          </a:xfrm>
        </p:spPr>
        <p:txBody>
          <a:bodyPr/>
          <a:lstStyle/>
          <a:p>
            <a:r>
              <a:rPr lang="hr-HR" sz="2000" b="1" dirty="0"/>
              <a:t>619 </a:t>
            </a:r>
            <a:r>
              <a:rPr lang="hr-HR" sz="2000" dirty="0"/>
              <a:t>- ukupan broj osoba koje su uključene u proces prilagodbe   </a:t>
            </a:r>
          </a:p>
          <a:p>
            <a:r>
              <a:rPr lang="hr-HR" sz="2000" dirty="0"/>
              <a:t>         procesora (</a:t>
            </a:r>
            <a:r>
              <a:rPr lang="hr-HR" sz="2000" dirty="0" err="1"/>
              <a:t>fitting</a:t>
            </a:r>
            <a:r>
              <a:rPr lang="hr-HR" sz="2000" dirty="0"/>
              <a:t>)</a:t>
            </a:r>
          </a:p>
          <a:p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 suradnja s Kliničkim bolničkim centrima</a:t>
            </a:r>
          </a:p>
        </p:txBody>
      </p:sp>
      <p:pic>
        <p:nvPicPr>
          <p:cNvPr id="7" name="Picture 8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2176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Centar za ranu rehabilitaciju i podršku u zajednici</a:t>
            </a:r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878497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649039" cy="86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59508"/>
            <a:ext cx="7615345" cy="13479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439119"/>
            <a:ext cx="6410325" cy="4086225"/>
          </a:xfrm>
          <a:prstGeom prst="rect">
            <a:avLst/>
          </a:prstGeom>
        </p:spPr>
      </p:pic>
      <p:pic>
        <p:nvPicPr>
          <p:cNvPr id="6" name="Picture 8" descr="logo suvag m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7159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768706" y="620688"/>
            <a:ext cx="7139136" cy="1162050"/>
          </a:xfrm>
        </p:spPr>
        <p:txBody>
          <a:bodyPr/>
          <a:lstStyle/>
          <a:p>
            <a:r>
              <a:rPr lang="hr-HR" sz="4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Utemeljitelj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SUVAG</a:t>
            </a:r>
            <a:r>
              <a:rPr lang="hr-HR" sz="4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-a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</a:t>
            </a:r>
            <a:endParaRPr lang="hr-HR" sz="4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4" name="Object 102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419427"/>
              </p:ext>
            </p:extLst>
          </p:nvPr>
        </p:nvGraphicFramePr>
        <p:xfrm>
          <a:off x="5220072" y="2708920"/>
          <a:ext cx="38100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1910670" imgH="9468983" progId="">
                  <p:embed/>
                </p:oleObj>
              </mc:Choice>
              <mc:Fallback>
                <p:oleObj name="Image" r:id="rId2" imgW="11910670" imgH="94689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708920"/>
                        <a:ext cx="38100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755576" y="2717923"/>
            <a:ext cx="4248472" cy="4691063"/>
          </a:xfrm>
        </p:spPr>
        <p:txBody>
          <a:bodyPr/>
          <a:lstStyle/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Akademik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Petar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Guberina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hr-HR" sz="24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(1913. – 2005.)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endParaRPr lang="hr-HR" sz="24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hrvatski lingvist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hr-HR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Lingvistika govora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VT sistem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osnivač zagrebačke fonetike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" name="Picture 4" descr="logo suvag m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6705" y="114001"/>
            <a:ext cx="649039" cy="864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955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2811" y="620688"/>
            <a:ext cx="7715200" cy="1162050"/>
          </a:xfrm>
        </p:spPr>
        <p:txBody>
          <a:bodyPr/>
          <a:lstStyle/>
          <a:p>
            <a:pPr algn="ctr"/>
            <a:r>
              <a:rPr lang="hr-HR" sz="2800" dirty="0" err="1"/>
              <a:t>Logopedska</a:t>
            </a:r>
            <a:r>
              <a:rPr lang="hr-HR" sz="2800" dirty="0"/>
              <a:t> služba za dijagnostiku i terapiju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11" y="3140968"/>
            <a:ext cx="8431189" cy="2592288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>
          <a:xfrm>
            <a:off x="712811" y="2489151"/>
            <a:ext cx="8460432" cy="627648"/>
          </a:xfrm>
        </p:spPr>
        <p:txBody>
          <a:bodyPr/>
          <a:lstStyle/>
          <a:p>
            <a:r>
              <a:rPr lang="hr-HR" sz="2000" dirty="0"/>
              <a:t>Broj pacijenata uključenih u </a:t>
            </a:r>
            <a:r>
              <a:rPr lang="hr-HR" sz="2000" dirty="0" err="1"/>
              <a:t>logopedsku</a:t>
            </a:r>
            <a:r>
              <a:rPr lang="hr-HR" sz="2000" dirty="0"/>
              <a:t> terapiju s obzirom na </a:t>
            </a:r>
            <a:r>
              <a:rPr lang="hr-HR" sz="2000" b="1" u="sng" dirty="0"/>
              <a:t>dijagnozu</a:t>
            </a:r>
          </a:p>
        </p:txBody>
      </p:sp>
      <p:pic>
        <p:nvPicPr>
          <p:cNvPr id="6" name="Picture 8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121127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1560" y="751118"/>
            <a:ext cx="8003232" cy="1162050"/>
          </a:xfrm>
        </p:spPr>
        <p:txBody>
          <a:bodyPr/>
          <a:lstStyle/>
          <a:p>
            <a:pPr algn="ctr"/>
            <a:r>
              <a:rPr lang="hr-HR" sz="2800" dirty="0" err="1"/>
              <a:t>Logopedska</a:t>
            </a:r>
            <a:r>
              <a:rPr lang="hr-HR" sz="2800" dirty="0"/>
              <a:t> služba za dijagnostiku i terapiju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3356992"/>
            <a:ext cx="8388424" cy="2736304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27584" y="2636912"/>
            <a:ext cx="8388424" cy="495244"/>
          </a:xfrm>
        </p:spPr>
        <p:txBody>
          <a:bodyPr/>
          <a:lstStyle/>
          <a:p>
            <a:r>
              <a:rPr lang="hr-HR" sz="2000" dirty="0"/>
              <a:t>Broj pacijenata uključenih u </a:t>
            </a:r>
            <a:r>
              <a:rPr lang="hr-HR" sz="2000" dirty="0" err="1"/>
              <a:t>logopedsku</a:t>
            </a:r>
            <a:r>
              <a:rPr lang="hr-HR" sz="2000" dirty="0"/>
              <a:t> terapiju s obzirom na </a:t>
            </a:r>
            <a:r>
              <a:rPr lang="hr-HR" sz="2000" b="1" u="sng" dirty="0"/>
              <a:t>dob</a:t>
            </a:r>
          </a:p>
        </p:txBody>
      </p:sp>
      <p:pic>
        <p:nvPicPr>
          <p:cNvPr id="6" name="Picture 8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04876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924800" cy="1143000"/>
          </a:xfrm>
        </p:spPr>
        <p:txBody>
          <a:bodyPr/>
          <a:lstStyle/>
          <a:p>
            <a:pPr algn="ctr"/>
            <a:r>
              <a:rPr lang="hr-HR" sz="3200" dirty="0"/>
              <a:t>Služba za medicinsku rehabilitaciju djece predškolske dobi</a:t>
            </a:r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7693025" cy="15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85689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82730"/>
            <a:ext cx="8568952" cy="57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ogo suvag ma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116632"/>
            <a:ext cx="649039" cy="86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5111750" cy="4639896"/>
          </a:xfrm>
        </p:spPr>
      </p:pic>
      <p:sp>
        <p:nvSpPr>
          <p:cNvPr id="8" name="Rezervirano mjesto teksta 7"/>
          <p:cNvSpPr>
            <a:spLocks noGrp="1"/>
          </p:cNvSpPr>
          <p:nvPr>
            <p:ph type="body" sz="half" idx="2"/>
          </p:nvPr>
        </p:nvSpPr>
        <p:spPr>
          <a:xfrm>
            <a:off x="755576" y="5024933"/>
            <a:ext cx="6408712" cy="1833067"/>
          </a:xfrm>
        </p:spPr>
        <p:txBody>
          <a:bodyPr/>
          <a:lstStyle/>
          <a:p>
            <a:r>
              <a:rPr lang="hr-HR" b="1" u="sng" dirty="0"/>
              <a:t>Dijagnoze i postupci u porastu:</a:t>
            </a:r>
          </a:p>
          <a:p>
            <a:pPr>
              <a:buFont typeface="Wingdings" pitchFamily="2" charset="2"/>
              <a:buChar char="v"/>
            </a:pPr>
            <a:r>
              <a:rPr lang="hr-HR" dirty="0"/>
              <a:t> (F80.89) - socijalno (pragmatički) komunikacijski poremećaj</a:t>
            </a:r>
          </a:p>
          <a:p>
            <a:pPr>
              <a:buFont typeface="Wingdings" pitchFamily="2" charset="2"/>
              <a:buChar char="v"/>
            </a:pPr>
            <a:r>
              <a:rPr lang="hr-HR" dirty="0"/>
              <a:t> (R48.2) – dječja govorna </a:t>
            </a:r>
            <a:r>
              <a:rPr lang="hr-HR" dirty="0" err="1"/>
              <a:t>apraksija</a:t>
            </a:r>
            <a:endParaRPr lang="hr-HR" dirty="0"/>
          </a:p>
          <a:p>
            <a:pPr>
              <a:buFont typeface="Wingdings" pitchFamily="2" charset="2"/>
              <a:buChar char="v"/>
            </a:pPr>
            <a:r>
              <a:rPr lang="hr-HR" dirty="0"/>
              <a:t> psihološko savjetovanje djece i roditelja</a:t>
            </a:r>
          </a:p>
          <a:p>
            <a:pPr>
              <a:buFont typeface="Wingdings" pitchFamily="2" charset="2"/>
              <a:buChar char="v"/>
            </a:pPr>
            <a:r>
              <a:rPr lang="hr-HR" dirty="0"/>
              <a:t> uključivanje u programe psihološke podrške</a:t>
            </a:r>
          </a:p>
        </p:txBody>
      </p:sp>
      <p:pic>
        <p:nvPicPr>
          <p:cNvPr id="9" name="Picture 4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649039" cy="86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Dječji vrtić Poliklinike SUVAG</a:t>
            </a:r>
          </a:p>
        </p:txBody>
      </p:sp>
      <p:pic>
        <p:nvPicPr>
          <p:cNvPr id="4" name="Picture 4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649039" cy="864095"/>
          </a:xfrm>
          <a:prstGeom prst="rect">
            <a:avLst/>
          </a:prstGeom>
          <a:noFill/>
        </p:spPr>
      </p:pic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7693025" cy="146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20888"/>
            <a:ext cx="7812360" cy="123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224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Služba za medicinsku rehabilitaciju djece školske dobi</a:t>
            </a:r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693025" cy="16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78488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 suvag m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116632"/>
            <a:ext cx="649039" cy="86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7693025" cy="10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7704856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 suvag m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116632"/>
            <a:ext cx="649039" cy="86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OŠ Poliklinike SUVAG</a:t>
            </a:r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693025" cy="7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77048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77048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ogo suvag ma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45627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PSP u OŠ Poliklinike SUVAG</a:t>
            </a:r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7693025" cy="196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avni poveznik 5"/>
          <p:cNvCxnSpPr/>
          <p:nvPr/>
        </p:nvCxnSpPr>
        <p:spPr bwMode="auto">
          <a:xfrm>
            <a:off x="755576" y="2708920"/>
            <a:ext cx="7704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avni poveznik 7"/>
          <p:cNvCxnSpPr/>
          <p:nvPr/>
        </p:nvCxnSpPr>
        <p:spPr bwMode="auto">
          <a:xfrm>
            <a:off x="827584" y="5085184"/>
            <a:ext cx="75608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25144"/>
            <a:ext cx="76328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129808"/>
            <a:ext cx="76328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Ravni poveznik 13"/>
          <p:cNvCxnSpPr/>
          <p:nvPr/>
        </p:nvCxnSpPr>
        <p:spPr bwMode="auto">
          <a:xfrm>
            <a:off x="8388424" y="4581128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logo suvag ma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98905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Integrirani učenici u OŠ D. Trstenjaka</a:t>
            </a:r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34035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661249"/>
            <a:ext cx="734481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ogo suvag m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08705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2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424936" cy="533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17231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Integracija u srednje škole</a:t>
            </a:r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62200"/>
            <a:ext cx="7272808" cy="43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51109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Učenici se u OŠ Poliklinike </a:t>
            </a:r>
            <a:r>
              <a:rPr lang="hr-HR" i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SUVAG </a:t>
            </a:r>
            <a:r>
              <a:rPr lang="hr-HR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školuju prema: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 redovitom programu </a:t>
            </a:r>
            <a:r>
              <a:rPr lang="hr-HR" sz="2400" u="sng" dirty="0"/>
              <a:t>uz individualizirane postupke </a:t>
            </a:r>
            <a:r>
              <a:rPr lang="hr-HR" sz="2400" dirty="0"/>
              <a:t>‒ čl. 5. st. 7. </a:t>
            </a:r>
            <a:r>
              <a:rPr lang="hr-HR" sz="2400" i="1" dirty="0"/>
              <a:t>Pravilnika </a:t>
            </a:r>
            <a:r>
              <a:rPr lang="pl-PL" sz="2400" i="1" dirty="0"/>
              <a:t>o osnovnoškolskom i srednjoškolskom odgoju i obrazovanju učenika s </a:t>
            </a:r>
            <a:r>
              <a:rPr lang="hr-HR" sz="2400" i="1" dirty="0"/>
              <a:t>teškoćama u razvoju</a:t>
            </a:r>
          </a:p>
          <a:p>
            <a:pPr marL="0" indent="0">
              <a:buNone/>
            </a:pPr>
            <a:endParaRPr lang="hr-HR" sz="2400" i="1" dirty="0"/>
          </a:p>
          <a:p>
            <a:r>
              <a:rPr lang="hr-HR" sz="2400" dirty="0"/>
              <a:t>redovitom programu </a:t>
            </a:r>
            <a:r>
              <a:rPr lang="hr-HR" sz="2400" u="sng" dirty="0"/>
              <a:t>uz prilagodbu sadržaja i individualizirane postupke </a:t>
            </a:r>
            <a:r>
              <a:rPr lang="hr-HR" sz="2400" dirty="0"/>
              <a:t>‒ čl. 6. st. 8. </a:t>
            </a:r>
            <a:r>
              <a:rPr lang="hr-HR" sz="2400" i="1" dirty="0"/>
              <a:t>Pravilnika o osnovnoškolskom i srednjoškolskom odgoju i obrazovanju učenika s teškoćama u razvoju </a:t>
            </a:r>
            <a:r>
              <a:rPr lang="hr-HR" sz="2400" dirty="0"/>
              <a:t>(</a:t>
            </a:r>
            <a:r>
              <a:rPr lang="hr-HR" sz="2400" i="1" dirty="0"/>
              <a:t>Narodne novine</a:t>
            </a:r>
            <a:r>
              <a:rPr lang="hr-HR" sz="2400" dirty="0"/>
              <a:t>, 2015).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9352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7887" y="1772816"/>
            <a:ext cx="7693025" cy="3724275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oba programa provode se u svim redovitim osnovnim školama Republike Hrvatske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OŠ Poliklinike SUVAG nudi više</a:t>
            </a:r>
          </a:p>
          <a:p>
            <a:pPr marL="0" indent="0">
              <a:buNone/>
            </a:pPr>
            <a:r>
              <a:rPr lang="hr-HR" dirty="0"/>
              <a:t>     (posebni uvjeti)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manji broj učenika u razrednom odjeljenju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posebni VT postupci </a:t>
            </a:r>
            <a:r>
              <a:rPr lang="hr-HR" sz="2000" dirty="0"/>
              <a:t>(Stimulacije pokretom, Glazbene stimulacije, Kultura govora, Vizualna  i medijska kultura)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elektroakustička oprema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7153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z="32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POSEBNI VERBOTONALNI REHABILITACIJSKI POSTUPCI 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437916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r-HR" sz="2000" b="1" u="sng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FONETSKA RITMIKA</a:t>
            </a:r>
            <a:endParaRPr lang="hr-HR" sz="2000" u="sng" dirty="0">
              <a:solidFill>
                <a:schemeClr val="accent4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hr-HR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Temelji se na fonetskim i akustičkim karakteristikama glasova govora, te na tijelu kao njihovom ostvarenju u prostoru </a:t>
            </a:r>
            <a:r>
              <a:rPr lang="hr-HR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(</a:t>
            </a:r>
            <a:r>
              <a:rPr lang="hr-HR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Kršić</a:t>
            </a:r>
            <a:r>
              <a:rPr lang="hr-HR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 i </a:t>
            </a:r>
            <a:r>
              <a:rPr lang="hr-HR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Merey</a:t>
            </a:r>
            <a:r>
              <a:rPr lang="hr-HR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 Sarajlija, 2021, Čolić i Klarić </a:t>
            </a:r>
            <a:r>
              <a:rPr lang="hr-HR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Bonacci</a:t>
            </a:r>
            <a:r>
              <a:rPr lang="hr-HR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, 2021)</a:t>
            </a:r>
          </a:p>
          <a:p>
            <a:pPr marL="0" indent="0" eaLnBrk="1" hangingPunct="1">
              <a:buNone/>
              <a:defRPr/>
            </a:pPr>
            <a:endParaRPr lang="hr-HR" dirty="0">
              <a:solidFill>
                <a:schemeClr val="accent4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hr-HR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 Fonetsku ritmiku čine </a:t>
            </a:r>
            <a:r>
              <a:rPr lang="hr-HR" sz="2000" u="sng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STIMULACIJE POKRETOM </a:t>
            </a:r>
            <a:r>
              <a:rPr lang="hr-HR" sz="2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I </a:t>
            </a:r>
            <a:r>
              <a:rPr lang="hr-HR" sz="2000" u="sng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GLAZBENE STIMULACIJE</a:t>
            </a:r>
          </a:p>
          <a:p>
            <a:pPr eaLnBrk="1" hangingPunct="1">
              <a:defRPr/>
            </a:pPr>
            <a:endParaRPr lang="hr-HR" b="1" u="sng" dirty="0">
              <a:solidFill>
                <a:schemeClr val="accent4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endParaRPr lang="hr-HR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defRPr/>
            </a:pPr>
            <a:endParaRPr lang="hr-HR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defRPr/>
            </a:pPr>
            <a:endParaRPr lang="hr-HR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defRPr/>
            </a:pPr>
            <a:endParaRPr lang="hr-HR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defRPr/>
            </a:pPr>
            <a:endParaRPr lang="hr-HR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defRPr/>
            </a:pPr>
            <a:endParaRPr lang="hr-HR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defRPr/>
            </a:pPr>
            <a:endParaRPr lang="hr-HR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defRPr/>
            </a:pPr>
            <a:endParaRPr lang="hr-HR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hr-HR" b="1" dirty="0">
                <a:solidFill>
                  <a:schemeClr val="accent1"/>
                </a:solidFill>
                <a:latin typeface="Arial" charset="0"/>
              </a:rPr>
              <a:t>KULTURA GOVORA</a:t>
            </a:r>
            <a:endParaRPr lang="hr-HR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hr-HR" dirty="0">
                <a:solidFill>
                  <a:schemeClr val="accent1"/>
                </a:solidFill>
                <a:latin typeface="Arial" charset="0"/>
              </a:rPr>
              <a:t>Kultura govora je izborni predmet  za učenike od 5. do 8. r. 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accent1"/>
                </a:solidFill>
                <a:latin typeface="Arial" charset="0"/>
              </a:rPr>
              <a:t>Temeljna zadaća nastave kulture govora je poticati i razvijati učenikovu komunikacijsku sposobnost - spontani govorni izraz, te cjelovito razvijati jezične sposobnosti i vještine u svakodnevnom sporazumijevanju. Ishodi  nastave kulture govora su usmjereni na  razvijanje govornog izraza na fonetskoj razini što uključuje pravilnu </a:t>
            </a:r>
            <a:r>
              <a:rPr lang="hr-HR" dirty="0" err="1">
                <a:solidFill>
                  <a:schemeClr val="accent1"/>
                </a:solidFill>
                <a:latin typeface="Arial" charset="0"/>
              </a:rPr>
              <a:t>fonaciju</a:t>
            </a:r>
            <a:r>
              <a:rPr lang="hr-HR" dirty="0">
                <a:solidFill>
                  <a:schemeClr val="accent1"/>
                </a:solidFill>
                <a:latin typeface="Arial" charset="0"/>
              </a:rPr>
              <a:t> glasova, artikulaciju slogova i riječi, poznavanje pravila ortoepije u izgovoru riječi te govor sa zastupljenim parametrima govornih vrednota 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(Dulčić i sur., 2012, Dulčić i sur.,</a:t>
            </a:r>
            <a:endParaRPr lang="hr-HR" dirty="0"/>
          </a:p>
        </p:txBody>
      </p:sp>
      <p:pic>
        <p:nvPicPr>
          <p:cNvPr id="5" name="Picture 33" descr="C:\Users\Koraljka\Desktop\DSC_0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" y="2368411"/>
            <a:ext cx="457820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67727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DRAMSKI IZRAZ KAO TERAPIJSKI POSTUPAK U VERBOTONALNOJ METODI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provodi se u svim odgojno-obrazovnim i rehabilitacijskim programima 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govorna situacija se percipira svim osjetilima, proživljena je i izrečena verbalnim i neverbalnim govorom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(Dulčić i sur., 2012, Bakota i sur., 2021).</a:t>
            </a:r>
            <a:endParaRPr lang="hr-HR" b="1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32513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rgbClr val="002060"/>
                </a:solidFill>
                <a:latin typeface="Arial" charset="0"/>
              </a:rPr>
              <a:t>VIZUALNA I MEDIJSKA KULTURA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rgbClr val="0070C0"/>
                </a:solidFill>
                <a:latin typeface="Arial" charset="0"/>
              </a:rPr>
              <a:t>učenici se pobliže upoznaju s pojedinim </a:t>
            </a:r>
            <a:r>
              <a:rPr lang="hr-HR" u="sng" dirty="0">
                <a:solidFill>
                  <a:srgbClr val="0070C0"/>
                </a:solidFill>
                <a:latin typeface="Arial" charset="0"/>
              </a:rPr>
              <a:t>vizualnim</a:t>
            </a:r>
            <a:r>
              <a:rPr lang="hr-HR" dirty="0">
                <a:solidFill>
                  <a:srgbClr val="0070C0"/>
                </a:solidFill>
                <a:latin typeface="Arial" charset="0"/>
              </a:rPr>
              <a:t> (novine, časopisi, internetske stranice) i </a:t>
            </a:r>
            <a:r>
              <a:rPr lang="hr-HR" u="sng" dirty="0">
                <a:solidFill>
                  <a:srgbClr val="0070C0"/>
                </a:solidFill>
                <a:latin typeface="Arial" charset="0"/>
              </a:rPr>
              <a:t>audiovizualnim</a:t>
            </a:r>
            <a:r>
              <a:rPr lang="hr-HR" dirty="0">
                <a:solidFill>
                  <a:srgbClr val="0070C0"/>
                </a:solidFill>
                <a:latin typeface="Arial" charset="0"/>
              </a:rPr>
              <a:t> (animirani film) medijima te njihovom ulogom u javnoj komunikaciji</a:t>
            </a:r>
          </a:p>
          <a:p>
            <a:pPr marL="0" indent="0" eaLnBrk="1" hangingPunct="1">
              <a:buNone/>
              <a:defRPr/>
            </a:pPr>
            <a:endParaRPr lang="hr-HR" dirty="0">
              <a:solidFill>
                <a:srgbClr val="0070C0"/>
              </a:solidFill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endParaRPr lang="hr-HR" dirty="0"/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64518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INKLUZIVNO OBRAZOVANJE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err="1"/>
              <a:t>Inkluzivno</a:t>
            </a:r>
            <a:r>
              <a:rPr lang="hr-HR" sz="2400" dirty="0"/>
              <a:t> obrazovanje učenika s teškoćama u razvoju predstavlja </a:t>
            </a:r>
            <a:r>
              <a:rPr lang="pl-PL" sz="2400" dirty="0"/>
              <a:t>suvremeni civilizacijski domet u pogledu demokratizacije i humanizacije </a:t>
            </a:r>
            <a:r>
              <a:rPr lang="it-IT" sz="2400" dirty="0" err="1"/>
              <a:t>društva</a:t>
            </a:r>
            <a:r>
              <a:rPr lang="it-IT" sz="2400" dirty="0"/>
              <a:t> </a:t>
            </a:r>
            <a:endParaRPr lang="hr-HR" sz="2400" dirty="0"/>
          </a:p>
          <a:p>
            <a:r>
              <a:rPr lang="hr-HR" sz="2400" dirty="0"/>
              <a:t>d</a:t>
            </a:r>
            <a:r>
              <a:rPr lang="it-IT" sz="2400" dirty="0"/>
              <a:t>a bi se </a:t>
            </a:r>
            <a:r>
              <a:rPr lang="it-IT" sz="2400" dirty="0" err="1"/>
              <a:t>ono</a:t>
            </a:r>
            <a:r>
              <a:rPr lang="it-IT" sz="2400" dirty="0"/>
              <a:t> </a:t>
            </a:r>
            <a:r>
              <a:rPr lang="it-IT" sz="2400" dirty="0" err="1"/>
              <a:t>moglo</a:t>
            </a:r>
            <a:r>
              <a:rPr lang="it-IT" sz="2400" dirty="0"/>
              <a:t> </a:t>
            </a:r>
            <a:r>
              <a:rPr lang="it-IT" sz="2400" dirty="0" err="1"/>
              <a:t>provoditi</a:t>
            </a:r>
            <a:r>
              <a:rPr lang="it-IT" sz="2400" dirty="0"/>
              <a:t>, </a:t>
            </a:r>
            <a:r>
              <a:rPr lang="it-IT" sz="2400" dirty="0" err="1"/>
              <a:t>održati</a:t>
            </a:r>
            <a:r>
              <a:rPr lang="it-IT" sz="2400" dirty="0"/>
              <a:t> i </a:t>
            </a:r>
            <a:r>
              <a:rPr lang="it-IT" sz="2400" dirty="0" err="1"/>
              <a:t>razvijati</a:t>
            </a:r>
            <a:r>
              <a:rPr lang="it-IT" sz="2400" dirty="0"/>
              <a:t>, </a:t>
            </a:r>
            <a:r>
              <a:rPr lang="it-IT" sz="2400" dirty="0" err="1"/>
              <a:t>potrebna</a:t>
            </a:r>
            <a:r>
              <a:rPr lang="hr-HR" sz="2400" dirty="0"/>
              <a:t> je cjelovita edukacija svih sudionika toga procesa</a:t>
            </a:r>
          </a:p>
          <a:p>
            <a:r>
              <a:rPr lang="hr-HR" sz="2400" dirty="0"/>
              <a:t>pozitivan stav učitelja prema djeci s teškoćama u razvoju važan je čimbenik za uspješnu </a:t>
            </a:r>
            <a:r>
              <a:rPr lang="hr-HR" sz="2400" dirty="0" err="1"/>
              <a:t>inkluziju</a:t>
            </a:r>
            <a:endParaRPr lang="hr-HR" sz="2400" dirty="0"/>
          </a:p>
          <a:p>
            <a:r>
              <a:rPr lang="hr-HR" sz="2400" dirty="0"/>
              <a:t>pozitivni se stavovi trebaju razvijati već tijekom školovanja budućih učitelja i nastavnika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21381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62200"/>
            <a:ext cx="8126288" cy="3724275"/>
          </a:xfrm>
        </p:spPr>
        <p:txBody>
          <a:bodyPr/>
          <a:lstStyle/>
          <a:p>
            <a:r>
              <a:rPr lang="hr-HR" dirty="0"/>
              <a:t>odgojitelji, učitelji i nastavnici još uvijek često promatraju školovanje učenika s teškoćama u razvoju u redovnome sustavu kao veći izazov</a:t>
            </a:r>
          </a:p>
          <a:p>
            <a:r>
              <a:rPr lang="hr-HR" dirty="0"/>
              <a:t>poteškoće u provođenju uspješnog </a:t>
            </a:r>
            <a:r>
              <a:rPr lang="hr-HR" dirty="0" err="1"/>
              <a:t>inkluzivnog</a:t>
            </a:r>
            <a:r>
              <a:rPr lang="hr-HR" dirty="0"/>
              <a:t> obrazovanja posljedica su nedostatka edukacije iz toga područja tijekom njihova temeljnog</a:t>
            </a:r>
          </a:p>
          <a:p>
            <a:pPr marL="0" indent="0">
              <a:buNone/>
            </a:pPr>
            <a:r>
              <a:rPr lang="hr-HR" dirty="0"/>
              <a:t>    akademskog obrazovanja </a:t>
            </a:r>
            <a:r>
              <a:rPr lang="hr-HR" sz="2000" dirty="0"/>
              <a:t>(Dulčić i sur., 2012; Dulčić i sur., 2018 ).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55668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err="1"/>
              <a:t>Samoprocjena</a:t>
            </a:r>
            <a:r>
              <a:rPr lang="hr-HR" sz="3200" dirty="0"/>
              <a:t> kompetentnosti učitelja za rad s djecom s teškoćama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62200"/>
            <a:ext cx="8126288" cy="4235152"/>
          </a:xfrm>
        </p:spPr>
        <p:txBody>
          <a:bodyPr/>
          <a:lstStyle/>
          <a:p>
            <a:r>
              <a:rPr lang="hr-HR" sz="2400" dirty="0"/>
              <a:t>studenti završne godine studija u usporedbi s učiteljima iskazuju povoljnije stavove i višu razinu kompetencija za </a:t>
            </a:r>
            <a:r>
              <a:rPr lang="hr-HR" sz="2400" dirty="0" err="1"/>
              <a:t>inkluzivnu</a:t>
            </a:r>
            <a:r>
              <a:rPr lang="hr-HR" sz="2400" dirty="0"/>
              <a:t> praksu</a:t>
            </a:r>
          </a:p>
          <a:p>
            <a:r>
              <a:rPr lang="hr-HR" sz="2400" dirty="0"/>
              <a:t>uvedeni novi kolegiji koji ih senzibiliziraju na potrebe djece s teškoćama u razvoju </a:t>
            </a:r>
            <a:r>
              <a:rPr lang="hr-HR" sz="2000" dirty="0"/>
              <a:t>(Zrilić i </a:t>
            </a:r>
            <a:r>
              <a:rPr lang="hr-HR" sz="2000" dirty="0" err="1"/>
              <a:t>Brzoja</a:t>
            </a:r>
            <a:r>
              <a:rPr lang="hr-HR" sz="2000" dirty="0"/>
              <a:t>, 2013)</a:t>
            </a:r>
          </a:p>
          <a:p>
            <a:r>
              <a:rPr lang="hr-HR" sz="2400" dirty="0"/>
              <a:t>kompetentnosti u planiranju nastave, programskoj podršci, tj. izradi individualiziranih odgojno-obrazovnih programa i izradi specifičnih nastavnih materijala</a:t>
            </a:r>
          </a:p>
          <a:p>
            <a:r>
              <a:rPr lang="hr-HR" sz="2400" dirty="0"/>
              <a:t>nedovoljno praktičnog rada tijekom studija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suradnje i partnerstva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62200"/>
            <a:ext cx="8054280" cy="3724275"/>
          </a:xfrm>
        </p:spPr>
        <p:txBody>
          <a:bodyPr/>
          <a:lstStyle/>
          <a:p>
            <a:r>
              <a:rPr lang="hr-HR" dirty="0"/>
              <a:t>roditelji učenika s teškoćama u razvoju trebali bi biti uključeni u obrazovanje svoje djece kao partneri školi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roditelj aktivan sudionik obrazovnoga procesa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smanjenje komunikacijske barijere i moguća nezadovoljstva roditelja </a:t>
            </a:r>
            <a:r>
              <a:rPr lang="hr-HR" sz="2000" dirty="0"/>
              <a:t>(Vrkić </a:t>
            </a:r>
            <a:r>
              <a:rPr lang="hr-HR" sz="2000" dirty="0" err="1"/>
              <a:t>Dimić</a:t>
            </a:r>
            <a:r>
              <a:rPr lang="hr-HR" sz="2000" dirty="0"/>
              <a:t>, i sur. 2017).</a:t>
            </a:r>
            <a:endParaRPr lang="pl-PL" sz="20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8404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VT sistem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percepcija</a:t>
            </a:r>
            <a:r>
              <a:rPr lang="hr-HR" dirty="0"/>
              <a:t> polazno ishodište VT sistema </a:t>
            </a:r>
          </a:p>
          <a:p>
            <a:r>
              <a:rPr lang="hr-HR" dirty="0"/>
              <a:t>parametri koji se odnose na percepciju govora </a:t>
            </a:r>
            <a:r>
              <a:rPr lang="hr-HR" i="1" u="sng" dirty="0"/>
              <a:t>(ritam, tempo, intonacija, pauza, intenzitet i napetost/mimika, prirodna gesta i kontekst) </a:t>
            </a:r>
            <a:r>
              <a:rPr lang="hr-HR" dirty="0"/>
              <a:t>imaju u VT sistemu posebno značenje zbog mogućnosti međusobnih kombinacija </a:t>
            </a:r>
          </a:p>
          <a:p>
            <a:r>
              <a:rPr lang="hr-HR" dirty="0"/>
              <a:t> integracije osjeta iz različitih osjetnih modaliteta duž slušnog puta (Guberina, 1966). 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756104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Stručni tim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Pedagog</a:t>
            </a:r>
          </a:p>
          <a:p>
            <a:r>
              <a:rPr lang="hr-HR" dirty="0"/>
              <a:t>Psiholog</a:t>
            </a:r>
          </a:p>
          <a:p>
            <a:r>
              <a:rPr lang="hr-HR" dirty="0"/>
              <a:t>Logoped</a:t>
            </a:r>
          </a:p>
          <a:p>
            <a:r>
              <a:rPr lang="hr-HR" dirty="0"/>
              <a:t>Edukacijski </a:t>
            </a:r>
            <a:r>
              <a:rPr lang="hr-HR" dirty="0" err="1"/>
              <a:t>rehabilitator</a:t>
            </a:r>
            <a:endParaRPr lang="hr-HR" dirty="0"/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51258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Uloga Stručnog tima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iniciranje individualnog rada s učenicima i njihovim roditeljima</a:t>
            </a:r>
          </a:p>
          <a:p>
            <a:r>
              <a:rPr lang="hr-HR" sz="2000" dirty="0"/>
              <a:t> </a:t>
            </a:r>
            <a:r>
              <a:rPr lang="hr-HR" sz="2000" dirty="0" err="1"/>
              <a:t>ograniziranje</a:t>
            </a:r>
            <a:r>
              <a:rPr lang="hr-HR" sz="2000" dirty="0"/>
              <a:t> pedagoških radionica u razrednim odjelima te na roditeljskim sastancima</a:t>
            </a:r>
          </a:p>
          <a:p>
            <a:r>
              <a:rPr lang="hr-HR" sz="2000" dirty="0"/>
              <a:t> </a:t>
            </a:r>
            <a:r>
              <a:rPr lang="hr-HR" sz="2000" dirty="0" err="1"/>
              <a:t>participacipiranje</a:t>
            </a:r>
            <a:r>
              <a:rPr lang="hr-HR" sz="2000" dirty="0"/>
              <a:t> u kreiranju kulture škole</a:t>
            </a:r>
          </a:p>
          <a:p>
            <a:r>
              <a:rPr lang="hr-HR" sz="2000" dirty="0"/>
              <a:t> organizacija seminara i predavanja u kontekstu cjeloživotnog učenja</a:t>
            </a:r>
          </a:p>
          <a:p>
            <a:r>
              <a:rPr lang="hr-HR" sz="2000" dirty="0"/>
              <a:t>izrada individualiziranih programa</a:t>
            </a:r>
          </a:p>
          <a:p>
            <a:r>
              <a:rPr lang="hr-HR" sz="2000" dirty="0"/>
              <a:t>evaluacija postignutog</a:t>
            </a:r>
          </a:p>
          <a:p>
            <a:r>
              <a:rPr lang="hr-HR" sz="2000" dirty="0"/>
              <a:t>svakodnevni kontakti s učiteljima, učenicima i roditeljima itd., 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546454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r>
              <a:rPr lang="hr-HR" dirty="0"/>
              <a:t>Prema podatcima Ministarstva znanosti i obrazovanja Republike Hrvatske u šk. god. 2020./2021. u osnovnoškolskome i srednjoškolskome obrazovanju ukupno se školovalo 457 777 učenika od kojih je </a:t>
            </a:r>
            <a:r>
              <a:rPr lang="pl-PL" dirty="0"/>
              <a:t>30 729 učenika s teškoćama u razvoju, odnosno njih 6,71 % </a:t>
            </a:r>
            <a:r>
              <a:rPr lang="pl-PL" sz="2000" dirty="0"/>
              <a:t>(Šer, 2021)</a:t>
            </a:r>
          </a:p>
          <a:p>
            <a:r>
              <a:rPr lang="pl-PL" sz="2000" dirty="0"/>
              <a:t>Inkluzivno obrazovanje RH prihvatila kao model te potpisala međunarodne konvencije</a:t>
            </a:r>
            <a:endParaRPr lang="hr-HR" sz="2000" dirty="0"/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67992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Nova gledanja na problematiku  školovanja djece s teškoćama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djeci treba pomagati da prevladaju svoje teškoće mobilizirajući sve njihove postojeće potencijale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VT metoda to ima u svojim temeljima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787636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accent6">
                    <a:lumMod val="50000"/>
                  </a:schemeClr>
                </a:solidFill>
              </a:rPr>
              <a:t>Mobilni tim Poliklinike SUVAG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u organizaciji Agencije za odgoj i obrazovanjem RH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pruža stručnu podršku učiteljima, stručnim suradnicima i ravnateljima dječjih vrtića, osnovnih i srednjih škola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496619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Edukacija se sastoji od dva djela: 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upoznavanje učitelja, stručnih suradnika i ravnatelja s temeljnim znanjima o oštećenju sluha i govora, odnosno, poremećajima govorno-glasovne komunikacije, specifičnim teškoćama u učenju te osobitostima funkcioniranja učenika u odgojno-obrazovnom procesu</a:t>
            </a:r>
            <a:endParaRPr lang="hr-H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6BA9E6D6-CAD1-489F-A15B-2E1700B73256}"/>
              </a:ext>
            </a:extLst>
          </p:cNvPr>
          <p:cNvSpPr/>
          <p:nvPr/>
        </p:nvSpPr>
        <p:spPr>
          <a:xfrm>
            <a:off x="571500" y="16385629"/>
            <a:ext cx="15125700" cy="1445171"/>
          </a:xfrm>
          <a:prstGeom prst="roundRect">
            <a:avLst>
              <a:gd name="adj" fmla="val 10715"/>
            </a:avLst>
          </a:prstGeom>
          <a:solidFill>
            <a:schemeClr val="accent1">
              <a:lumMod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0810" tIns="175405" rIns="350810" bIns="175405" rtlCol="0" anchor="ctr"/>
          <a:lstStyle/>
          <a:p>
            <a:pPr algn="ctr"/>
            <a:r>
              <a:rPr lang="hr-HR" altLang="ko-KR" sz="3800" dirty="0">
                <a:solidFill>
                  <a:schemeClr val="bg1"/>
                </a:solidFill>
              </a:rPr>
              <a:t>HODOGRAM  AKTIVNOSTI </a:t>
            </a:r>
            <a:r>
              <a:rPr lang="hr-HR" altLang="ko-KR" sz="3800">
                <a:solidFill>
                  <a:schemeClr val="bg1"/>
                </a:solidFill>
              </a:rPr>
              <a:t>KOJI PRETHODI MOBILNOM TIMU </a:t>
            </a:r>
            <a:endParaRPr lang="ko-KR" altLang="en-US" sz="3800" dirty="0">
              <a:solidFill>
                <a:schemeClr val="bg1"/>
              </a:solidFill>
            </a:endParaRPr>
          </a:p>
        </p:txBody>
      </p:sp>
      <p:pic>
        <p:nvPicPr>
          <p:cNvPr id="7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822842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upućivanje učitelja i stručnih suradnika u način kreiranja i provođenja individualiziranog pristupa i prilagodbe nastavnih sadržaja za učenike s oštećenjem sluha te učenike s poremećajem govorno-glasovne komunikacije i specifičnim teškoćama u učenju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6BA9E6D6-CAD1-489F-A15B-2E1700B73256}"/>
              </a:ext>
            </a:extLst>
          </p:cNvPr>
          <p:cNvSpPr/>
          <p:nvPr/>
        </p:nvSpPr>
        <p:spPr>
          <a:xfrm>
            <a:off x="571500" y="16385629"/>
            <a:ext cx="15125700" cy="1445171"/>
          </a:xfrm>
          <a:prstGeom prst="roundRect">
            <a:avLst>
              <a:gd name="adj" fmla="val 10715"/>
            </a:avLst>
          </a:prstGeom>
          <a:solidFill>
            <a:schemeClr val="accent1">
              <a:lumMod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0810" tIns="175405" rIns="350810" bIns="175405" rtlCol="0" anchor="ctr"/>
          <a:lstStyle/>
          <a:p>
            <a:pPr algn="ctr"/>
            <a:r>
              <a:rPr lang="hr-HR" altLang="ko-KR" sz="3800" dirty="0">
                <a:solidFill>
                  <a:schemeClr val="bg1"/>
                </a:solidFill>
              </a:rPr>
              <a:t>HODOGRAM  AKTIVNOSTI </a:t>
            </a:r>
            <a:r>
              <a:rPr lang="hr-HR" altLang="ko-KR" sz="3800">
                <a:solidFill>
                  <a:schemeClr val="bg1"/>
                </a:solidFill>
              </a:rPr>
              <a:t>KOJI PRETHODI MOBILNOM TIMU </a:t>
            </a:r>
            <a:endParaRPr lang="ko-KR" altLang="en-US" sz="3800" dirty="0">
              <a:solidFill>
                <a:schemeClr val="bg1"/>
              </a:solidFill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6BA9E6D6-CAD1-489F-A15B-2E1700B73256}"/>
              </a:ext>
            </a:extLst>
          </p:cNvPr>
          <p:cNvSpPr/>
          <p:nvPr/>
        </p:nvSpPr>
        <p:spPr>
          <a:xfrm>
            <a:off x="723900" y="16538029"/>
            <a:ext cx="15125700" cy="1445171"/>
          </a:xfrm>
          <a:prstGeom prst="roundRect">
            <a:avLst>
              <a:gd name="adj" fmla="val 10715"/>
            </a:avLst>
          </a:prstGeom>
          <a:solidFill>
            <a:schemeClr val="accent1">
              <a:lumMod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0810" tIns="175405" rIns="350810" bIns="175405" rtlCol="0" anchor="ctr"/>
          <a:lstStyle/>
          <a:p>
            <a:pPr algn="ctr"/>
            <a:r>
              <a:rPr lang="hr-HR" altLang="ko-KR" sz="3800" dirty="0">
                <a:solidFill>
                  <a:schemeClr val="bg1"/>
                </a:solidFill>
              </a:rPr>
              <a:t>HODOGRAM  AKTIVNOSTI </a:t>
            </a:r>
            <a:r>
              <a:rPr lang="hr-HR" altLang="ko-KR" sz="3800">
                <a:solidFill>
                  <a:schemeClr val="bg1"/>
                </a:solidFill>
              </a:rPr>
              <a:t>KOJI PRETHODI MOBILNOM TIMU </a:t>
            </a:r>
            <a:endParaRPr lang="ko-KR" altLang="en-US" sz="3800" dirty="0">
              <a:solidFill>
                <a:schemeClr val="bg1"/>
              </a:solidFill>
            </a:endParaRPr>
          </a:p>
        </p:txBody>
      </p:sp>
      <p:pic>
        <p:nvPicPr>
          <p:cNvPr id="7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50030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7693025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logo suvag ma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6BA9E6D6-CAD1-489F-A15B-2E1700B7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7050360" cy="1143000"/>
          </a:xfrm>
          <a:prstGeom prst="roundRect">
            <a:avLst>
              <a:gd name="adj" fmla="val 10715"/>
            </a:avLst>
          </a:prstGeom>
          <a:solidFill>
            <a:schemeClr val="accent1">
              <a:lumMod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0810" tIns="175405" rIns="350810" bIns="175405" rtlCol="0" anchor="ctr"/>
          <a:lstStyle/>
          <a:p>
            <a:pPr algn="ctr"/>
            <a:r>
              <a:rPr lang="hr-HR" altLang="ko-KR" sz="2800" dirty="0">
                <a:solidFill>
                  <a:schemeClr val="bg1"/>
                </a:solidFill>
              </a:rPr>
              <a:t>HODOGRAM  AKTIVNOSTI KOJI PRETHODI MOBILNOM TIMU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STRUČNJACI MOBILNOG TIMA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7693025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924800" cy="1143000"/>
          </a:xfrm>
        </p:spPr>
        <p:txBody>
          <a:bodyPr/>
          <a:lstStyle/>
          <a:p>
            <a:pPr algn="ctr"/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</a:rPr>
              <a:t>DJELOVANJE MOBILNOG  TIMA  POLIKLINIKE SUVAG I AGENCIJ</a:t>
            </a:r>
            <a:r>
              <a:rPr lang="hr-HR" altLang="ko-KR" sz="2400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</a:rPr>
              <a:t> ZA ODGOJ I OBRAZOVANJE OD 2007. - 2021. GODINE</a:t>
            </a:r>
            <a:endParaRPr lang="ko-KR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838200" y="2362200"/>
          <a:ext cx="7693025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8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VT sistem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detektiranje, potom i kombiniranje svih strukturnih elemenata komunikacijskog lanca (</a:t>
            </a:r>
            <a:r>
              <a:rPr lang="hr-HR" i="1" dirty="0"/>
              <a:t>vrednote govornog jezika</a:t>
            </a:r>
            <a:r>
              <a:rPr lang="hr-HR" dirty="0"/>
              <a:t>) te, posebno, naglašavanje tijela kao receptora i prijenosnika, temelj je </a:t>
            </a:r>
            <a:r>
              <a:rPr lang="hr-HR" b="1" dirty="0" err="1"/>
              <a:t>verbotonalne</a:t>
            </a:r>
            <a:r>
              <a:rPr lang="hr-HR" b="1" dirty="0"/>
              <a:t> metode </a:t>
            </a:r>
            <a:r>
              <a:rPr lang="hr-HR" dirty="0"/>
              <a:t>u kontekstu razvoja slušanja i govora koji je utkan u sve rehabilitacijske i nastavne postupke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214847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539552" y="404664"/>
          <a:ext cx="7693025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8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8328" y="2636912"/>
            <a:ext cx="5080000" cy="3810000"/>
          </a:xfrm>
          <a:noFill/>
          <a:ln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pPr algn="ctr"/>
            <a:r>
              <a:rPr lang="hr-HR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Hvala na pažnji !</a:t>
            </a:r>
            <a:endParaRPr lang="hr-HR" dirty="0"/>
          </a:p>
        </p:txBody>
      </p:sp>
      <p:pic>
        <p:nvPicPr>
          <p:cNvPr id="5" name="Picture 8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0649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03718" y="2348880"/>
          <a:ext cx="81324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538" y="1218481"/>
            <a:ext cx="7772400" cy="786606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err="1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Verbotonalna</a:t>
            </a:r>
            <a:r>
              <a:rPr lang="hr-HR" b="1" dirty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 metoda</a:t>
            </a:r>
            <a:br>
              <a:rPr lang="hr-HR" dirty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</a:br>
            <a:endParaRPr lang="hr-HR" dirty="0">
              <a:solidFill>
                <a:srgbClr val="00206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5" name="Picture 8" descr="logo suvag ma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24202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/>
              <a:t>VT metoda rehabilitacije slušanja i govora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podrazumijeva </a:t>
            </a:r>
            <a:r>
              <a:rPr lang="hr-HR" dirty="0" err="1"/>
              <a:t>multisenzorički</a:t>
            </a:r>
            <a:r>
              <a:rPr lang="hr-HR" dirty="0"/>
              <a:t> pristup, kako u razvoju slušanja i govora tako i u usvajanju akademskih znanja, vještina i kompetencija</a:t>
            </a:r>
          </a:p>
          <a:p>
            <a:r>
              <a:rPr lang="hr-HR" dirty="0"/>
              <a:t>svaka aktivnost prožeta je poticanjem slušanja i razvijanjem auditivne pažnje usmjerene na razvoj auditivnih sposobnosti i, posljedično, govornog izričaja (Guberina, 2010)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94963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VT metoda rehabilitacije slušanja i govora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sve aktivnosti </a:t>
            </a:r>
            <a:r>
              <a:rPr lang="hr-HR" dirty="0"/>
              <a:t>se </a:t>
            </a:r>
            <a:r>
              <a:rPr lang="pt-BR" dirty="0"/>
              <a:t>prilagođavaju s obzirom na vrstu</a:t>
            </a:r>
            <a:r>
              <a:rPr lang="hr-HR" dirty="0"/>
              <a:t> i stupanj teškoće te kronološke dobi djeteta </a:t>
            </a:r>
          </a:p>
          <a:p>
            <a:r>
              <a:rPr lang="hr-HR" dirty="0"/>
              <a:t>uvažavajući pritom specifičnosti </a:t>
            </a:r>
            <a:r>
              <a:rPr lang="pl-PL" dirty="0"/>
              <a:t>karakteristične za svako pojedino razredno odjeljenje, ali i individualno </a:t>
            </a:r>
            <a:r>
              <a:rPr lang="hr-HR" dirty="0"/>
              <a:t>za svakog učenika</a:t>
            </a:r>
          </a:p>
          <a:p>
            <a:r>
              <a:rPr lang="hr-HR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Cilj</a:t>
            </a:r>
            <a:r>
              <a:rPr lang="hr-HR" b="1" dirty="0">
                <a:solidFill>
                  <a:schemeClr val="accent4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r-HR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INTEGRACIJA u redovne uvjete</a:t>
            </a:r>
          </a:p>
        </p:txBody>
      </p:sp>
      <p:pic>
        <p:nvPicPr>
          <p:cNvPr id="4" name="Picture 8" descr="logo suvag m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00392" y="332656"/>
            <a:ext cx="685800" cy="8858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08638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2" y="729940"/>
            <a:ext cx="5915000" cy="1162050"/>
          </a:xfrm>
        </p:spPr>
        <p:txBody>
          <a:bodyPr/>
          <a:lstStyle/>
          <a:p>
            <a:r>
              <a:rPr lang="hr-HR" sz="40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VT metoda u svijetu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3443" y="967037"/>
            <a:ext cx="4581128" cy="720079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7606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" name="Picture 4" descr="logo suvag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6705" y="114001"/>
            <a:ext cx="649039" cy="864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747928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2361</TotalTime>
  <Words>1643</Words>
  <Application>Microsoft Office PowerPoint</Application>
  <PresentationFormat>Prikaz na zaslonu (4:3)</PresentationFormat>
  <Paragraphs>195</Paragraphs>
  <Slides>51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51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Wingdings</vt:lpstr>
      <vt:lpstr>Capsules</vt:lpstr>
      <vt:lpstr>Image</vt:lpstr>
      <vt:lpstr>MODALITETI POSTUPKA INTEGRACIJE U SVJETLU NOVIH DIJAGNOSTIČKIH ENTITETA I POTREBA DRUŠTVA   </vt:lpstr>
      <vt:lpstr>Utemeljitelj SUVAG-a  </vt:lpstr>
      <vt:lpstr>PowerPoint prezentacija</vt:lpstr>
      <vt:lpstr>VT sistem</vt:lpstr>
      <vt:lpstr>VT sistem</vt:lpstr>
      <vt:lpstr>Verbotonalna metoda </vt:lpstr>
      <vt:lpstr>VT metoda rehabilitacije slušanja i govora</vt:lpstr>
      <vt:lpstr>VT metoda rehabilitacije slušanja i govora</vt:lpstr>
      <vt:lpstr>VT metoda u svijetu</vt:lpstr>
      <vt:lpstr>Poliklinika za rehabilitaciju slušanja i govora SUVAG, Zagreb</vt:lpstr>
      <vt:lpstr>Poliklinika za rehabilitaciju slušanja i govora SUVAG, Zagreb</vt:lpstr>
      <vt:lpstr>PowerPoint prezentacija</vt:lpstr>
      <vt:lpstr>Služba za medicinsku dijagnostiku i funkcionalnu terapiju slušanja</vt:lpstr>
      <vt:lpstr>Služba za medicinsku dijagnostiku i funkcionalnu terapiju slušanja</vt:lpstr>
      <vt:lpstr>Služba za medicinsku dijagnostiku i funkcionalnu terapiju slušanja</vt:lpstr>
      <vt:lpstr>Služba za medicinsku dijagnostiku i funkcionalnu terapiju slušanja</vt:lpstr>
      <vt:lpstr>Centar za umjetnu pužnicu i ranu rehabilitaciju slušanja</vt:lpstr>
      <vt:lpstr>Centar za ranu rehabilitaciju i podršku u zajednici</vt:lpstr>
      <vt:lpstr>PowerPoint prezentacija</vt:lpstr>
      <vt:lpstr>Logopedska služba za dijagnostiku i terapiju</vt:lpstr>
      <vt:lpstr>Logopedska služba za dijagnostiku i terapiju</vt:lpstr>
      <vt:lpstr>Služba za medicinsku rehabilitaciju djece predškolske dobi</vt:lpstr>
      <vt:lpstr>PowerPoint prezentacija</vt:lpstr>
      <vt:lpstr>Dječji vrtić Poliklinike SUVAG</vt:lpstr>
      <vt:lpstr>Služba za medicinsku rehabilitaciju djece školske dobi</vt:lpstr>
      <vt:lpstr>PowerPoint prezentacija</vt:lpstr>
      <vt:lpstr>OŠ Poliklinike SUVAG</vt:lpstr>
      <vt:lpstr>PSP u OŠ Poliklinike SUVAG</vt:lpstr>
      <vt:lpstr>Integrirani učenici u OŠ D. Trstenjaka</vt:lpstr>
      <vt:lpstr>Integracija u srednje škole</vt:lpstr>
      <vt:lpstr>Učenici se u OŠ Poliklinike SUVAG školuju prema:</vt:lpstr>
      <vt:lpstr>PowerPoint prezentacija</vt:lpstr>
      <vt:lpstr>POSEBNI VERBOTONALNI REHABILITACIJSKI POSTUPCI </vt:lpstr>
      <vt:lpstr>DRAMSKI IZRAZ KAO TERAPIJSKI POSTUPAK U VERBOTONALNOJ METODI</vt:lpstr>
      <vt:lpstr>VIZUALNA I MEDIJSKA KULTURA</vt:lpstr>
      <vt:lpstr>INKLUZIVNO OBRAZOVANJE</vt:lpstr>
      <vt:lpstr>PowerPoint prezentacija</vt:lpstr>
      <vt:lpstr>Samoprocjena kompetentnosti učitelja za rad s djecom s teškoćama</vt:lpstr>
      <vt:lpstr>Model suradnje i partnerstva</vt:lpstr>
      <vt:lpstr>Stručni tim škole</vt:lpstr>
      <vt:lpstr>Uloga Stručnog tima škole</vt:lpstr>
      <vt:lpstr>PowerPoint prezentacija</vt:lpstr>
      <vt:lpstr>PowerPoint prezentacija</vt:lpstr>
      <vt:lpstr>Mobilni tim Poliklinike SUVAG</vt:lpstr>
      <vt:lpstr>Edukacija se sastoji od dva djela: </vt:lpstr>
      <vt:lpstr>PowerPoint prezentacija</vt:lpstr>
      <vt:lpstr>HODOGRAM  AKTIVNOSTI KOJI PRETHODI MOBILNOM TIMU </vt:lpstr>
      <vt:lpstr>STRUČNJACI MOBILNOG TIMA</vt:lpstr>
      <vt:lpstr>DJELOVANJE MOBILNOG  TIMA  POLIKLINIKE SUVAG I AGENCIJE ZA ODGOJ I OBRAZOVANJE OD 2007. - 2021. GODINE</vt:lpstr>
      <vt:lpstr>PowerPoint prezentacija</vt:lpstr>
      <vt:lpstr>Hvala na pažnji !</vt:lpstr>
    </vt:vector>
  </TitlesOfParts>
  <Company>SUVAG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Elektrofiziološki korelati kognitivnih i jezičnih funkcija</dc:title>
  <dc:creator>Boska Munivrana</dc:creator>
  <cp:lastModifiedBy>Ivan Crnjac</cp:lastModifiedBy>
  <cp:revision>282</cp:revision>
  <cp:lastPrinted>1601-01-01T00:00:00Z</cp:lastPrinted>
  <dcterms:created xsi:type="dcterms:W3CDTF">2011-05-16T07:46:40Z</dcterms:created>
  <dcterms:modified xsi:type="dcterms:W3CDTF">2023-12-18T08:06:13Z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