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0A0C-9230-A1C5-D142-7A566642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977888"/>
          </a:xfrm>
        </p:spPr>
        <p:txBody>
          <a:bodyPr/>
          <a:lstStyle/>
          <a:p>
            <a:r>
              <a:rPr lang="hr-HR" dirty="0" err="1"/>
              <a:t>Hypertension</a:t>
            </a:r>
            <a:r>
              <a:rPr lang="hr-HR" dirty="0"/>
              <a:t> – </a:t>
            </a:r>
            <a:r>
              <a:rPr lang="hr-HR" dirty="0" err="1"/>
              <a:t>otologic</a:t>
            </a:r>
            <a:r>
              <a:rPr lang="hr-HR" dirty="0"/>
              <a:t> </a:t>
            </a:r>
            <a:r>
              <a:rPr lang="hr-HR" dirty="0" err="1"/>
              <a:t>symptoms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F7FA2-7327-2DEC-CE66-F615DED5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757750"/>
            <a:ext cx="8791575" cy="2068284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Ivana Aras, MD, </a:t>
            </a:r>
            <a:r>
              <a:rPr lang="hr-HR" dirty="0" err="1"/>
              <a:t>pD</a:t>
            </a:r>
            <a:r>
              <a:rPr lang="hr-HR" dirty="0"/>
              <a:t>, ENT, </a:t>
            </a:r>
            <a:r>
              <a:rPr lang="hr-HR" dirty="0" err="1"/>
              <a:t>audiologist</a:t>
            </a:r>
            <a:r>
              <a:rPr lang="hr-HR" dirty="0"/>
              <a:t>, </a:t>
            </a:r>
          </a:p>
          <a:p>
            <a:r>
              <a:rPr lang="hr-HR" dirty="0" err="1"/>
              <a:t>Suvag</a:t>
            </a:r>
            <a:r>
              <a:rPr lang="hr-HR" dirty="0"/>
              <a:t> </a:t>
            </a:r>
            <a:r>
              <a:rPr lang="hr-HR" dirty="0" err="1"/>
              <a:t>polyclinic</a:t>
            </a:r>
            <a:r>
              <a:rPr lang="hr-HR" dirty="0"/>
              <a:t> </a:t>
            </a:r>
            <a:r>
              <a:rPr lang="hr-HR" dirty="0" err="1"/>
              <a:t>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75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2727-D85C-53F8-BFB0-6EB5EC8A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Dizziness</a:t>
            </a:r>
            <a:r>
              <a:rPr lang="hr-HR" dirty="0"/>
              <a:t> – </a:t>
            </a:r>
            <a:r>
              <a:rPr lang="hr-HR" dirty="0" err="1"/>
              <a:t>blood</a:t>
            </a:r>
            <a:r>
              <a:rPr lang="hr-HR" dirty="0"/>
              <a:t> </a:t>
            </a:r>
            <a:r>
              <a:rPr lang="hr-HR" dirty="0" err="1"/>
              <a:t>pressure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B3BF-C563-C288-EAAC-52315AD9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90056"/>
          </a:xfrm>
        </p:spPr>
        <p:txBody>
          <a:bodyPr/>
          <a:lstStyle/>
          <a:p>
            <a:r>
              <a:rPr lang="hr-HR" dirty="0" err="1"/>
              <a:t>Hypertension</a:t>
            </a:r>
            <a:endParaRPr lang="hr-HR" dirty="0"/>
          </a:p>
          <a:p>
            <a:r>
              <a:rPr lang="hr-HR" dirty="0" err="1"/>
              <a:t>Hypotension</a:t>
            </a:r>
            <a:r>
              <a:rPr lang="hr-HR" dirty="0"/>
              <a:t> – </a:t>
            </a:r>
            <a:r>
              <a:rPr lang="hr-HR" dirty="0" err="1"/>
              <a:t>orthostatic</a:t>
            </a:r>
            <a:r>
              <a:rPr lang="hr-HR" dirty="0"/>
              <a:t> </a:t>
            </a:r>
            <a:r>
              <a:rPr lang="hr-HR" dirty="0" err="1"/>
              <a:t>hypotension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MEDICATIONS</a:t>
            </a:r>
          </a:p>
          <a:p>
            <a:pPr marL="0" indent="0">
              <a:buNone/>
            </a:pPr>
            <a:r>
              <a:rPr lang="hr-HR" dirty="0"/>
              <a:t>             BARORECEPTORS – SYMPATHETIC RESPONSE </a:t>
            </a:r>
          </a:p>
          <a:p>
            <a:pPr marL="0" indent="0">
              <a:buNone/>
            </a:pPr>
            <a:r>
              <a:rPr lang="hr-HR" dirty="0" err="1"/>
              <a:t>Extremely</a:t>
            </a:r>
            <a:r>
              <a:rPr lang="hr-HR" dirty="0"/>
              <a:t> </a:t>
            </a:r>
            <a:r>
              <a:rPr lang="hr-HR" dirty="0" err="1"/>
              <a:t>high</a:t>
            </a:r>
            <a:r>
              <a:rPr lang="hr-HR" dirty="0"/>
              <a:t> </a:t>
            </a:r>
            <a:r>
              <a:rPr lang="hr-HR" dirty="0" err="1"/>
              <a:t>blood</a:t>
            </a:r>
            <a:r>
              <a:rPr lang="hr-HR" dirty="0"/>
              <a:t> </a:t>
            </a:r>
            <a:r>
              <a:rPr lang="hr-HR" dirty="0" err="1"/>
              <a:t>pressure</a:t>
            </a:r>
            <a:r>
              <a:rPr lang="hr-HR" dirty="0"/>
              <a:t> – VERTIGO, NAUSEA</a:t>
            </a:r>
          </a:p>
          <a:p>
            <a:pPr marL="0" indent="0">
              <a:buNone/>
            </a:pPr>
            <a:r>
              <a:rPr lang="hr-HR" dirty="0" err="1"/>
              <a:t>Changes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high</a:t>
            </a:r>
            <a:r>
              <a:rPr lang="hr-HR" dirty="0"/>
              <a:t> to </a:t>
            </a:r>
            <a:r>
              <a:rPr lang="hr-HR" dirty="0" err="1"/>
              <a:t>low</a:t>
            </a:r>
            <a:r>
              <a:rPr lang="hr-HR" dirty="0"/>
              <a:t> BP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75112-4C52-E475-203F-1415EA85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350" y="178670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balance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significantly</a:t>
            </a:r>
            <a:r>
              <a:rPr lang="hr-HR" dirty="0"/>
              <a:t> </a:t>
            </a:r>
            <a:r>
              <a:rPr lang="hr-HR" dirty="0" err="1"/>
              <a:t>reduce</a:t>
            </a:r>
            <a:r>
              <a:rPr lang="hr-HR" dirty="0"/>
              <a:t>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,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subject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public</a:t>
            </a:r>
            <a:r>
              <a:rPr lang="hr-HR" dirty="0"/>
              <a:t> health.</a:t>
            </a:r>
          </a:p>
          <a:p>
            <a:r>
              <a:rPr lang="hr-HR" dirty="0" err="1"/>
              <a:t>Prevention</a:t>
            </a:r>
            <a:r>
              <a:rPr lang="hr-HR" dirty="0"/>
              <a:t> is </a:t>
            </a:r>
            <a:r>
              <a:rPr lang="hr-HR" dirty="0" err="1"/>
              <a:t>important</a:t>
            </a:r>
            <a:r>
              <a:rPr lang="hr-HR" dirty="0"/>
              <a:t> as </a:t>
            </a:r>
            <a:r>
              <a:rPr lang="hr-HR" dirty="0" err="1"/>
              <a:t>treatment</a:t>
            </a:r>
            <a:r>
              <a:rPr lang="hr-HR" dirty="0"/>
              <a:t> is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long</a:t>
            </a:r>
            <a:r>
              <a:rPr lang="hr-HR" dirty="0"/>
              <a:t>, </a:t>
            </a:r>
            <a:r>
              <a:rPr lang="hr-HR" dirty="0" err="1"/>
              <a:t>difficult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expensive</a:t>
            </a:r>
            <a:endParaRPr lang="hr-HR" dirty="0"/>
          </a:p>
          <a:p>
            <a:r>
              <a:rPr lang="hr-HR" dirty="0" err="1"/>
              <a:t>Regulating</a:t>
            </a:r>
            <a:r>
              <a:rPr lang="hr-HR" dirty="0"/>
              <a:t> BP –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factors</a:t>
            </a:r>
            <a:r>
              <a:rPr lang="hr-HR" dirty="0"/>
              <a:t> to </a:t>
            </a:r>
            <a:r>
              <a:rPr lang="hr-HR" dirty="0" err="1"/>
              <a:t>keep</a:t>
            </a:r>
            <a:r>
              <a:rPr lang="hr-HR" dirty="0"/>
              <a:t> a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function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42A9-D9BD-1491-38E2-12C5E674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>
                <a:solidFill>
                  <a:srgbClr val="FFFF00"/>
                </a:solidFill>
              </a:rPr>
              <a:t>internal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 err="1">
                <a:solidFill>
                  <a:srgbClr val="FFFF00"/>
                </a:solidFill>
              </a:rPr>
              <a:t>ear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 err="1">
                <a:solidFill>
                  <a:srgbClr val="FFFF00"/>
                </a:solidFill>
              </a:rPr>
              <a:t>symptoms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A9EA-80DE-8896-D6FF-D7DC3503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Hearing</a:t>
            </a:r>
            <a:r>
              <a:rPr lang="hr-HR" sz="2800" dirty="0"/>
              <a:t> </a:t>
            </a:r>
            <a:r>
              <a:rPr lang="hr-HR" sz="2800" dirty="0" err="1"/>
              <a:t>impairment</a:t>
            </a:r>
            <a:endParaRPr lang="hr-HR" sz="2800" dirty="0"/>
          </a:p>
          <a:p>
            <a:r>
              <a:rPr lang="hr-HR" sz="2800" dirty="0" err="1"/>
              <a:t>Tinnitus</a:t>
            </a:r>
            <a:endParaRPr lang="hr-HR" sz="2800" dirty="0"/>
          </a:p>
          <a:p>
            <a:r>
              <a:rPr lang="hr-HR" sz="2800" dirty="0" err="1"/>
              <a:t>Balance</a:t>
            </a:r>
            <a:r>
              <a:rPr lang="hr-HR" sz="2800" dirty="0"/>
              <a:t> </a:t>
            </a:r>
            <a:r>
              <a:rPr lang="hr-HR" sz="2800" dirty="0" err="1"/>
              <a:t>problems</a:t>
            </a:r>
            <a:endParaRPr lang="hr-HR" sz="2800" dirty="0"/>
          </a:p>
        </p:txBody>
      </p:sp>
      <p:sp>
        <p:nvSpPr>
          <p:cNvPr id="1026" name="AutoShape 2" descr="Anatomy of Inner Ear. It consists of six mechanoreceptor structures: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Aras\Pictures\Anatomy-of-Inner-Ear-It-consists-of-six-mechanoreceptor-structu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112" y="714127"/>
            <a:ext cx="3715067" cy="2976424"/>
          </a:xfrm>
          <a:prstGeom prst="rect">
            <a:avLst/>
          </a:prstGeom>
          <a:noFill/>
        </p:spPr>
      </p:pic>
      <p:pic>
        <p:nvPicPr>
          <p:cNvPr id="1028" name="Picture 4" descr="C:\Users\Aras\Pictures\preuzm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989" y="3536092"/>
            <a:ext cx="2265404" cy="307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21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HEARING IMPAIRMENT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805" y="2257167"/>
            <a:ext cx="9152238" cy="3534033"/>
          </a:xfrm>
        </p:spPr>
        <p:txBody>
          <a:bodyPr/>
          <a:lstStyle/>
          <a:p>
            <a:r>
              <a:rPr lang="hr-HR" dirty="0" err="1"/>
              <a:t>Possible</a:t>
            </a:r>
            <a:r>
              <a:rPr lang="hr-HR" dirty="0"/>
              <a:t> </a:t>
            </a:r>
            <a:r>
              <a:rPr lang="hr-HR" dirty="0" err="1"/>
              <a:t>mechanisms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damage</a:t>
            </a:r>
            <a:r>
              <a:rPr lang="hr-HR" dirty="0"/>
              <a:t> (HBP):</a:t>
            </a:r>
          </a:p>
          <a:p>
            <a:r>
              <a:rPr lang="hr-HR" dirty="0"/>
              <a:t>1. </a:t>
            </a:r>
            <a:r>
              <a:rPr lang="hr-HR" dirty="0" err="1"/>
              <a:t>increased</a:t>
            </a:r>
            <a:r>
              <a:rPr lang="hr-HR" dirty="0"/>
              <a:t> </a:t>
            </a:r>
            <a:r>
              <a:rPr lang="hr-HR" dirty="0" err="1"/>
              <a:t>viscosity</a:t>
            </a:r>
            <a:r>
              <a:rPr lang="hr-HR" dirty="0"/>
              <a:t> – </a:t>
            </a:r>
            <a:r>
              <a:rPr lang="hr-HR" dirty="0" err="1"/>
              <a:t>resistance</a:t>
            </a:r>
            <a:r>
              <a:rPr lang="hr-HR" dirty="0"/>
              <a:t> – </a:t>
            </a:r>
            <a:r>
              <a:rPr lang="hr-HR" dirty="0" err="1"/>
              <a:t>oxygen</a:t>
            </a:r>
            <a:r>
              <a:rPr lang="hr-HR" dirty="0"/>
              <a:t> </a:t>
            </a:r>
            <a:r>
              <a:rPr lang="hr-HR" dirty="0" err="1"/>
              <a:t>deprivation</a:t>
            </a:r>
            <a:endParaRPr lang="hr-HR" dirty="0"/>
          </a:p>
          <a:p>
            <a:r>
              <a:rPr lang="hr-HR" dirty="0"/>
              <a:t>2. </a:t>
            </a:r>
            <a:r>
              <a:rPr lang="hr-HR" dirty="0" err="1"/>
              <a:t>hemorrhage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cochlea</a:t>
            </a:r>
            <a:endParaRPr lang="hr-HR" dirty="0"/>
          </a:p>
          <a:p>
            <a:r>
              <a:rPr lang="hr-HR" dirty="0"/>
              <a:t>3. </a:t>
            </a:r>
            <a:r>
              <a:rPr lang="hr-HR" dirty="0" err="1"/>
              <a:t>constriction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labyrinthine</a:t>
            </a:r>
            <a:r>
              <a:rPr lang="hr-HR" dirty="0"/>
              <a:t> </a:t>
            </a:r>
            <a:r>
              <a:rPr lang="hr-HR" dirty="0" err="1"/>
              <a:t>art</a:t>
            </a:r>
            <a:r>
              <a:rPr lang="hr-HR" dirty="0"/>
              <a:t>. </a:t>
            </a:r>
            <a:r>
              <a:rPr lang="hr-HR" dirty="0" err="1"/>
              <a:t>due</a:t>
            </a:r>
            <a:r>
              <a:rPr lang="hr-HR" dirty="0"/>
              <a:t> to </a:t>
            </a:r>
            <a:r>
              <a:rPr lang="hr-HR" dirty="0" err="1"/>
              <a:t>atherosclerosis</a:t>
            </a:r>
            <a:endParaRPr lang="hr-HR" dirty="0"/>
          </a:p>
          <a:p>
            <a:r>
              <a:rPr lang="hr-HR" dirty="0"/>
              <a:t>4.  AGING</a:t>
            </a:r>
          </a:p>
          <a:p>
            <a:endParaRPr lang="hr-HR" dirty="0"/>
          </a:p>
        </p:txBody>
      </p:sp>
      <p:pic>
        <p:nvPicPr>
          <p:cNvPr id="21506" name="Picture 2" descr="C:\Users\Aras\Pictures\1-s2.0-S037859551100205X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931" y="583194"/>
            <a:ext cx="4507264" cy="1869260"/>
          </a:xfrm>
          <a:prstGeom prst="rect">
            <a:avLst/>
          </a:prstGeom>
          <a:noFill/>
        </p:spPr>
      </p:pic>
      <p:sp>
        <p:nvSpPr>
          <p:cNvPr id="21508" name="AutoShape 4" descr="C:\Users\Aras\Pictures\arterias-00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10" name="AutoShape 6" descr="C:\Users\Aras\Pictures\rs=w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12" name="AutoShape 8" descr="C:\Users\Aras\Pictures\rs=w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1513" name="Picture 9" descr="C:\Users\Aras\Pictures\labyrinth-arterie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141" y="4069493"/>
            <a:ext cx="3424756" cy="221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FFFF00"/>
                </a:solidFill>
              </a:rPr>
              <a:t>Hearing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 err="1">
                <a:solidFill>
                  <a:srgbClr val="FFFF00"/>
                </a:solidFill>
              </a:rPr>
              <a:t>impairment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944129"/>
            <a:ext cx="9905999" cy="3847071"/>
          </a:xfrm>
        </p:spPr>
        <p:txBody>
          <a:bodyPr/>
          <a:lstStyle/>
          <a:p>
            <a:r>
              <a:rPr lang="hr-HR" dirty="0"/>
              <a:t>debate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hypertension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loss</a:t>
            </a:r>
            <a:endParaRPr lang="hr-HR" dirty="0"/>
          </a:p>
          <a:p>
            <a:r>
              <a:rPr lang="hr-HR" dirty="0"/>
              <a:t>37 – 43% </a:t>
            </a:r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loss</a:t>
            </a:r>
            <a:r>
              <a:rPr lang="hr-HR" dirty="0"/>
              <a:t> </a:t>
            </a:r>
            <a:r>
              <a:rPr lang="hr-HR" dirty="0" err="1"/>
              <a:t>amongst</a:t>
            </a:r>
            <a:r>
              <a:rPr lang="hr-HR" dirty="0"/>
              <a:t> </a:t>
            </a:r>
            <a:r>
              <a:rPr lang="hr-HR" dirty="0" err="1"/>
              <a:t>hypertensives</a:t>
            </a:r>
            <a:r>
              <a:rPr lang="hr-HR" dirty="0"/>
              <a:t> (India, </a:t>
            </a:r>
            <a:r>
              <a:rPr lang="hr-HR" dirty="0" err="1"/>
              <a:t>Africa</a:t>
            </a:r>
            <a:r>
              <a:rPr lang="hr-HR" dirty="0"/>
              <a:t>)</a:t>
            </a:r>
          </a:p>
          <a:p>
            <a:r>
              <a:rPr lang="hr-HR" dirty="0" err="1"/>
              <a:t>Studies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Brasil </a:t>
            </a:r>
            <a:r>
              <a:rPr lang="hr-HR" dirty="0" err="1"/>
              <a:t>and</a:t>
            </a:r>
            <a:r>
              <a:rPr lang="hr-HR" dirty="0"/>
              <a:t> USA </a:t>
            </a:r>
            <a:r>
              <a:rPr lang="hr-HR" dirty="0" err="1"/>
              <a:t>reported</a:t>
            </a:r>
            <a:r>
              <a:rPr lang="hr-HR" dirty="0"/>
              <a:t> </a:t>
            </a:r>
            <a:r>
              <a:rPr lang="hr-HR" dirty="0" err="1"/>
              <a:t>comparable</a:t>
            </a:r>
            <a:r>
              <a:rPr lang="hr-HR" dirty="0"/>
              <a:t> </a:t>
            </a:r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tresholds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groups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 OTHER IMPORTANT ETHIOLOGY FACTORS, COMORBIDITY, SINERGY COMPLIANCE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FFFF00"/>
                </a:solidFill>
              </a:rPr>
              <a:t>Antihypertensive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 err="1">
                <a:solidFill>
                  <a:srgbClr val="FFFF00"/>
                </a:solidFill>
              </a:rPr>
              <a:t>therapy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’70 – </a:t>
            </a:r>
            <a:r>
              <a:rPr lang="hr-HR" dirty="0" err="1"/>
              <a:t>furosemide</a:t>
            </a:r>
            <a:r>
              <a:rPr lang="hr-HR" dirty="0"/>
              <a:t> </a:t>
            </a:r>
            <a:r>
              <a:rPr lang="hr-HR" dirty="0" err="1"/>
              <a:t>ototoxicity</a:t>
            </a:r>
            <a:r>
              <a:rPr lang="hr-HR" dirty="0"/>
              <a:t>?</a:t>
            </a:r>
          </a:p>
          <a:p>
            <a:r>
              <a:rPr lang="hr-HR" dirty="0"/>
              <a:t>SSNHL - </a:t>
            </a:r>
            <a:r>
              <a:rPr lang="hr-HR" dirty="0" err="1"/>
              <a:t>reversible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Recent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</a:t>
            </a:r>
            <a:r>
              <a:rPr lang="hr-HR" dirty="0" err="1"/>
              <a:t>did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endParaRPr lang="hr-HR" dirty="0"/>
          </a:p>
        </p:txBody>
      </p:sp>
      <p:pic>
        <p:nvPicPr>
          <p:cNvPr id="25602" name="Picture 2" descr="C:\Users\Aras\Pictures\79214-the-seventies-n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6692" y="642552"/>
            <a:ext cx="3730710" cy="395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2DFF-9D31-773B-1763-18F9A17E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Sudden</a:t>
            </a:r>
            <a:r>
              <a:rPr lang="hr-HR" dirty="0"/>
              <a:t> </a:t>
            </a:r>
            <a:r>
              <a:rPr lang="hr-HR" dirty="0" err="1"/>
              <a:t>Sensoryneural</a:t>
            </a:r>
            <a:r>
              <a:rPr lang="hr-HR" dirty="0"/>
              <a:t> </a:t>
            </a:r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loss</a:t>
            </a:r>
            <a:br>
              <a:rPr lang="hr-HR" dirty="0"/>
            </a:br>
            <a:r>
              <a:rPr lang="hr-HR" dirty="0"/>
              <a:t>(</a:t>
            </a:r>
            <a:r>
              <a:rPr lang="hr-HR" dirty="0" err="1"/>
              <a:t>sshl</a:t>
            </a:r>
            <a:r>
              <a:rPr lang="hr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3AF2-CAAB-F03D-C34C-BF8D505B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Older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, </a:t>
            </a:r>
            <a:r>
              <a:rPr lang="hr-HR" dirty="0" err="1"/>
              <a:t>longer</a:t>
            </a:r>
            <a:r>
              <a:rPr lang="hr-HR" dirty="0"/>
              <a:t> </a:t>
            </a:r>
            <a:r>
              <a:rPr lang="hr-HR" dirty="0" err="1"/>
              <a:t>hypertension</a:t>
            </a:r>
            <a:r>
              <a:rPr lang="hr-HR" dirty="0"/>
              <a:t> : </a:t>
            </a:r>
            <a:r>
              <a:rPr lang="hr-HR" dirty="0" err="1"/>
              <a:t>increased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for </a:t>
            </a:r>
            <a:r>
              <a:rPr lang="hr-HR" dirty="0" err="1"/>
              <a:t>thrombotic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haemorrhage</a:t>
            </a:r>
            <a:r>
              <a:rPr lang="hr-HR" dirty="0"/>
              <a:t> </a:t>
            </a:r>
            <a:r>
              <a:rPr lang="hr-HR" dirty="0" err="1"/>
              <a:t>events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Younger</a:t>
            </a:r>
            <a:r>
              <a:rPr lang="hr-HR" dirty="0"/>
              <a:t>, </a:t>
            </a:r>
            <a:r>
              <a:rPr lang="hr-HR" dirty="0" err="1"/>
              <a:t>healthy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: </a:t>
            </a:r>
            <a:r>
              <a:rPr lang="hr-HR" dirty="0" err="1"/>
              <a:t>Hypotension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35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TINNITUS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With</a:t>
            </a:r>
            <a:r>
              <a:rPr lang="hr-HR" dirty="0"/>
              <a:t> or </a:t>
            </a:r>
            <a:r>
              <a:rPr lang="hr-HR" dirty="0" err="1"/>
              <a:t>without</a:t>
            </a:r>
            <a:r>
              <a:rPr lang="hr-HR" dirty="0"/>
              <a:t> </a:t>
            </a:r>
            <a:r>
              <a:rPr lang="hr-HR" dirty="0" err="1"/>
              <a:t>hearing</a:t>
            </a:r>
            <a:r>
              <a:rPr lang="hr-HR" dirty="0"/>
              <a:t> </a:t>
            </a:r>
            <a:r>
              <a:rPr lang="hr-HR" dirty="0" err="1"/>
              <a:t>loss</a:t>
            </a:r>
            <a:endParaRPr lang="hr-HR" dirty="0"/>
          </a:p>
          <a:p>
            <a:r>
              <a:rPr lang="hr-HR" dirty="0"/>
              <a:t>43% </a:t>
            </a:r>
            <a:r>
              <a:rPr lang="hr-HR" dirty="0" err="1"/>
              <a:t>amongst</a:t>
            </a:r>
            <a:r>
              <a:rPr lang="hr-HR" dirty="0"/>
              <a:t> </a:t>
            </a:r>
            <a:r>
              <a:rPr lang="hr-HR" dirty="0" err="1"/>
              <a:t>hypertensive</a:t>
            </a:r>
            <a:r>
              <a:rPr lang="hr-HR" dirty="0"/>
              <a:t> </a:t>
            </a:r>
            <a:r>
              <a:rPr lang="hr-HR" dirty="0" err="1"/>
              <a:t>adults</a:t>
            </a:r>
            <a:endParaRPr lang="hr-HR" dirty="0"/>
          </a:p>
          <a:p>
            <a:r>
              <a:rPr lang="hr-HR" dirty="0" err="1"/>
              <a:t>Connected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grade 3 </a:t>
            </a:r>
            <a:r>
              <a:rPr lang="hr-HR" dirty="0" err="1"/>
              <a:t>hypertension</a:t>
            </a:r>
            <a:endParaRPr lang="hr-HR" dirty="0"/>
          </a:p>
          <a:p>
            <a:r>
              <a:rPr lang="hr-HR" dirty="0" err="1"/>
              <a:t>Treatment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diuretics</a:t>
            </a:r>
            <a:r>
              <a:rPr lang="hr-HR" dirty="0"/>
              <a:t>, ACE </a:t>
            </a:r>
            <a:r>
              <a:rPr lang="hr-HR" dirty="0" err="1"/>
              <a:t>inhibitors</a:t>
            </a:r>
            <a:r>
              <a:rPr lang="hr-HR" dirty="0"/>
              <a:t>, </a:t>
            </a:r>
            <a:r>
              <a:rPr lang="hr-HR" dirty="0" err="1"/>
              <a:t>calcium</a:t>
            </a:r>
            <a:r>
              <a:rPr lang="hr-HR" dirty="0"/>
              <a:t> </a:t>
            </a:r>
            <a:r>
              <a:rPr lang="hr-HR" dirty="0" err="1"/>
              <a:t>channels</a:t>
            </a:r>
            <a:r>
              <a:rPr lang="hr-HR" dirty="0"/>
              <a:t> </a:t>
            </a:r>
            <a:r>
              <a:rPr lang="hr-HR" dirty="0" err="1"/>
              <a:t>blockers</a:t>
            </a:r>
            <a:endParaRPr lang="hr-HR" dirty="0"/>
          </a:p>
          <a:p>
            <a:pPr>
              <a:buNone/>
            </a:pPr>
            <a:r>
              <a:rPr lang="hr-HR" dirty="0"/>
              <a:t>   more </a:t>
            </a:r>
            <a:r>
              <a:rPr lang="hr-HR" dirty="0" err="1"/>
              <a:t>prevalent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tinnitus</a:t>
            </a:r>
            <a:r>
              <a:rPr lang="hr-HR" dirty="0"/>
              <a:t> </a:t>
            </a:r>
            <a:r>
              <a:rPr lang="hr-HR" dirty="0" err="1"/>
              <a:t>patients</a:t>
            </a:r>
            <a:endParaRPr lang="hr-HR" dirty="0"/>
          </a:p>
        </p:txBody>
      </p:sp>
      <p:pic>
        <p:nvPicPr>
          <p:cNvPr id="24577" name="Picture 1" descr="C:\Users\Aras\Picture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836" y="1100394"/>
            <a:ext cx="3362325" cy="136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A87E-E2DF-243A-1840-2C244178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8344"/>
            <a:ext cx="9905998" cy="1306286"/>
          </a:xfrm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TINNITUS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15E3-B8B7-F813-F6AB-EBFDE2DE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1714"/>
            <a:ext cx="9905999" cy="4049487"/>
          </a:xfrm>
        </p:spPr>
        <p:txBody>
          <a:bodyPr>
            <a:normAutofit/>
          </a:bodyPr>
          <a:lstStyle/>
          <a:p>
            <a:r>
              <a:rPr lang="hr-HR" dirty="0" err="1"/>
              <a:t>Inner</a:t>
            </a:r>
            <a:r>
              <a:rPr lang="hr-HR" dirty="0"/>
              <a:t> </a:t>
            </a:r>
            <a:r>
              <a:rPr lang="hr-HR" dirty="0" err="1"/>
              <a:t>ear</a:t>
            </a:r>
            <a:r>
              <a:rPr lang="hr-HR" dirty="0"/>
              <a:t> </a:t>
            </a:r>
            <a:r>
              <a:rPr lang="hr-HR" dirty="0" err="1"/>
              <a:t>circulation</a:t>
            </a:r>
            <a:r>
              <a:rPr lang="hr-HR" dirty="0"/>
              <a:t> – STRIA VASCULARIS </a:t>
            </a:r>
            <a:r>
              <a:rPr lang="hr-HR" dirty="0" err="1"/>
              <a:t>damaged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art. </a:t>
            </a:r>
            <a:r>
              <a:rPr lang="hr-HR" dirty="0" err="1"/>
              <a:t>hypertension</a:t>
            </a:r>
            <a:endParaRPr lang="hr-HR" dirty="0"/>
          </a:p>
          <a:p>
            <a:r>
              <a:rPr lang="hr-HR" dirty="0" err="1"/>
              <a:t>Sodium</a:t>
            </a:r>
            <a:r>
              <a:rPr lang="hr-HR" dirty="0"/>
              <a:t> </a:t>
            </a:r>
            <a:r>
              <a:rPr lang="hr-HR" dirty="0" err="1"/>
              <a:t>retention</a:t>
            </a:r>
            <a:r>
              <a:rPr lang="hr-HR" dirty="0"/>
              <a:t> (</a:t>
            </a:r>
            <a:r>
              <a:rPr lang="hr-HR" dirty="0" err="1"/>
              <a:t>increased</a:t>
            </a:r>
            <a:r>
              <a:rPr lang="hr-HR" dirty="0"/>
              <a:t> </a:t>
            </a:r>
            <a:r>
              <a:rPr lang="hr-HR" dirty="0" err="1"/>
              <a:t>extracellular</a:t>
            </a:r>
            <a:r>
              <a:rPr lang="hr-HR" dirty="0"/>
              <a:t> </a:t>
            </a:r>
            <a:r>
              <a:rPr lang="hr-HR" dirty="0" err="1"/>
              <a:t>perilymph</a:t>
            </a:r>
            <a:r>
              <a:rPr lang="hr-HR" dirty="0"/>
              <a:t> </a:t>
            </a:r>
            <a:r>
              <a:rPr lang="hr-HR" dirty="0" err="1"/>
              <a:t>volume</a:t>
            </a:r>
            <a:r>
              <a:rPr lang="hr-HR" dirty="0"/>
              <a:t>, edema) </a:t>
            </a:r>
            <a:r>
              <a:rPr lang="hr-HR" dirty="0" err="1"/>
              <a:t>resulting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reduced</a:t>
            </a:r>
            <a:r>
              <a:rPr lang="hr-HR" dirty="0"/>
              <a:t> </a:t>
            </a:r>
            <a:r>
              <a:rPr lang="hr-HR" dirty="0" err="1"/>
              <a:t>endocochlear</a:t>
            </a:r>
            <a:r>
              <a:rPr lang="hr-HR" dirty="0"/>
              <a:t> </a:t>
            </a:r>
            <a:r>
              <a:rPr lang="hr-HR" dirty="0" err="1"/>
              <a:t>potential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5D237-65F3-1A24-E96A-62C547B9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58713"/>
            <a:ext cx="4951411" cy="31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BALANCE PROBLEMS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DIZZINESS – </a:t>
            </a:r>
            <a:r>
              <a:rPr lang="hr-HR" dirty="0" err="1"/>
              <a:t>illusion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movement</a:t>
            </a:r>
            <a:endParaRPr lang="hr-HR" dirty="0"/>
          </a:p>
          <a:p>
            <a:r>
              <a:rPr lang="hr-HR" dirty="0"/>
              <a:t>VERTIGO – </a:t>
            </a:r>
            <a:r>
              <a:rPr lang="hr-HR" dirty="0" err="1"/>
              <a:t>illusion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rotation</a:t>
            </a:r>
            <a:r>
              <a:rPr lang="hr-HR" dirty="0"/>
              <a:t>, </a:t>
            </a:r>
            <a:r>
              <a:rPr lang="hr-HR" dirty="0" err="1"/>
              <a:t>usually</a:t>
            </a:r>
            <a:r>
              <a:rPr lang="hr-HR" dirty="0"/>
              <a:t> </a:t>
            </a:r>
            <a:r>
              <a:rPr lang="hr-HR" dirty="0" err="1"/>
              <a:t>vestibular</a:t>
            </a:r>
            <a:r>
              <a:rPr lang="hr-HR" dirty="0"/>
              <a:t> </a:t>
            </a:r>
            <a:r>
              <a:rPr lang="hr-HR" dirty="0" err="1"/>
              <a:t>pathology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08FED-F7DE-91FE-88A5-44F79E6F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6" y="4093029"/>
            <a:ext cx="2778033" cy="18505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3990</TotalTime>
  <Words>299</Words>
  <Application>Microsoft Office PowerPoint</Application>
  <PresentationFormat>Široki zaslon</PresentationFormat>
  <Paragraphs>53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Hypertension – otologic symptoms</vt:lpstr>
      <vt:lpstr> internal ear symptoms</vt:lpstr>
      <vt:lpstr>HEARING IMPAIRMENT</vt:lpstr>
      <vt:lpstr>Hearing impairment</vt:lpstr>
      <vt:lpstr>Antihypertensive therapy</vt:lpstr>
      <vt:lpstr>Sudden Sensoryneural hearing loss (sshl)</vt:lpstr>
      <vt:lpstr>TINNITUS</vt:lpstr>
      <vt:lpstr>TINNITUS</vt:lpstr>
      <vt:lpstr>BALANCE PROBLEMS</vt:lpstr>
      <vt:lpstr>Dizziness – blood pressure</vt:lpstr>
      <vt:lpstr>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– otologic symptoms</dc:title>
  <dc:creator>IQ</dc:creator>
  <cp:lastModifiedBy>Ivan Crnjac</cp:lastModifiedBy>
  <cp:revision>52</cp:revision>
  <dcterms:created xsi:type="dcterms:W3CDTF">2022-09-03T15:13:56Z</dcterms:created>
  <dcterms:modified xsi:type="dcterms:W3CDTF">2022-09-08T12:33:01Z</dcterms:modified>
</cp:coreProperties>
</file>